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875989-7DA1-44C1-A535-D963FF7A1989}">
  <a:tblStyle styleId="{C5875989-7DA1-44C1-A535-D963FF7A198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4fb0d448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74fb0d44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74fb0d448f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74fb0d448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4fb0d448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74fb0d448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4fb0d448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74fb0d44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v7labs.com/blog/neural-network-architectures-guid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www.section.io/engineering-education/computer-vision-straight-lines/"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5"/>
          <p:cNvSpPr txBox="1"/>
          <p:nvPr>
            <p:ph type="ctrTitle"/>
          </p:nvPr>
        </p:nvSpPr>
        <p:spPr>
          <a:xfrm>
            <a:off x="7848600" y="1122363"/>
            <a:ext cx="397764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4400"/>
              <a:t>YOLO Algorithm for Object Detection</a:t>
            </a:r>
            <a:br>
              <a:rPr b="1" lang="en-US" sz="4400"/>
            </a:br>
            <a:endParaRPr sz="4400"/>
          </a:p>
        </p:txBody>
      </p:sp>
      <p:sp>
        <p:nvSpPr>
          <p:cNvPr id="98" name="Google Shape;98;p15"/>
          <p:cNvSpPr txBox="1"/>
          <p:nvPr>
            <p:ph idx="1" type="subTitle"/>
          </p:nvPr>
        </p:nvSpPr>
        <p:spPr>
          <a:xfrm>
            <a:off x="7848600" y="4872922"/>
            <a:ext cx="3977640" cy="12081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t>Neha</a:t>
            </a:r>
            <a:endParaRPr/>
          </a:p>
          <a:p>
            <a:pPr indent="0" lvl="0" marL="0" rtl="0" algn="l">
              <a:lnSpc>
                <a:spcPct val="90000"/>
              </a:lnSpc>
              <a:spcBef>
                <a:spcPts val="1000"/>
              </a:spcBef>
              <a:spcAft>
                <a:spcPts val="0"/>
              </a:spcAft>
              <a:buClr>
                <a:schemeClr val="dk1"/>
              </a:buClr>
              <a:buSzPts val="2000"/>
              <a:buNone/>
            </a:pPr>
            <a:r>
              <a:rPr lang="en-US" sz="2000"/>
              <a:t>SCI Research Lab</a:t>
            </a:r>
            <a:endParaRPr/>
          </a:p>
          <a:p>
            <a:pPr indent="0" lvl="0" marL="0" rtl="0" algn="l">
              <a:lnSpc>
                <a:spcPct val="90000"/>
              </a:lnSpc>
              <a:spcBef>
                <a:spcPts val="1000"/>
              </a:spcBef>
              <a:spcAft>
                <a:spcPts val="0"/>
              </a:spcAft>
              <a:buClr>
                <a:schemeClr val="dk1"/>
              </a:buClr>
              <a:buSzPts val="2000"/>
              <a:buNone/>
            </a:pPr>
            <a:r>
              <a:rPr lang="en-US" sz="2000"/>
              <a:t>neha@kent.edu</a:t>
            </a:r>
            <a:endParaRPr/>
          </a:p>
        </p:txBody>
      </p:sp>
      <p:pic>
        <p:nvPicPr>
          <p:cNvPr descr="A picture containing dog, bicycle&#10;&#10;Description automatically generated" id="99" name="Google Shape;99;p15"/>
          <p:cNvPicPr preferRelativeResize="0"/>
          <p:nvPr/>
        </p:nvPicPr>
        <p:blipFill rotWithShape="1">
          <a:blip r:embed="rId3">
            <a:alphaModFix/>
          </a:blip>
          <a:srcRect b="-2" l="17605" r="2349" t="0"/>
          <a:stretch/>
        </p:blipFill>
        <p:spPr>
          <a:xfrm>
            <a:off x="20" y="10"/>
            <a:ext cx="7443196" cy="6857990"/>
          </a:xfrm>
          <a:prstGeom prst="rect">
            <a:avLst/>
          </a:prstGeom>
          <a:noFill/>
          <a:ln>
            <a:noFill/>
          </a:ln>
        </p:spPr>
      </p:pic>
      <p:sp>
        <p:nvSpPr>
          <p:cNvPr id="100" name="Google Shape;100;p15"/>
          <p:cNvSpPr/>
          <p:nvPr/>
        </p:nvSpPr>
        <p:spPr>
          <a:xfrm rot="5400000">
            <a:off x="8130540"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1" name="Google Shape;101;p15"/>
          <p:cNvSpPr/>
          <p:nvPr/>
        </p:nvSpPr>
        <p:spPr>
          <a:xfrm>
            <a:off x="7851648" y="4546920"/>
            <a:ext cx="3977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98">
                                            <p:txEl>
                                              <p:pRg end="0" st="0"/>
                                            </p:txEl>
                                          </p:spTgt>
                                        </p:tgtEl>
                                        <p:attrNameLst>
                                          <p:attrName>style.visibility</p:attrName>
                                        </p:attrNameLst>
                                      </p:cBhvr>
                                      <p:to>
                                        <p:strVal val="visible"/>
                                      </p:to>
                                    </p:set>
                                    <p:animEffect filter="fade" transition="in">
                                      <p:cBhvr>
                                        <p:cTn dur="400"/>
                                        <p:tgtEl>
                                          <p:spTgt spid="98">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8">
                                            <p:txEl>
                                              <p:pRg end="1" st="1"/>
                                            </p:txEl>
                                          </p:spTgt>
                                        </p:tgtEl>
                                        <p:attrNameLst>
                                          <p:attrName>style.visibility</p:attrName>
                                        </p:attrNameLst>
                                      </p:cBhvr>
                                      <p:to>
                                        <p:strVal val="visible"/>
                                      </p:to>
                                    </p:set>
                                    <p:animEffect filter="fade" transition="in">
                                      <p:cBhvr>
                                        <p:cTn dur="400"/>
                                        <p:tgtEl>
                                          <p:spTgt spid="98">
                                            <p:txEl>
                                              <p:pRg end="1" st="1"/>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8">
                                            <p:txEl>
                                              <p:pRg end="2" st="2"/>
                                            </p:txEl>
                                          </p:spTgt>
                                        </p:tgtEl>
                                        <p:attrNameLst>
                                          <p:attrName>style.visibility</p:attrName>
                                        </p:attrNameLst>
                                      </p:cBhvr>
                                      <p:to>
                                        <p:strVal val="visible"/>
                                      </p:to>
                                    </p:set>
                                    <p:animEffect filter="fade" transition="in">
                                      <p:cBhvr>
                                        <p:cTn dur="400"/>
                                        <p:tgtEl>
                                          <p:spTgt spid="98">
                                            <p:txEl>
                                              <p:pRg end="2" st="2"/>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97"/>
                                        </p:tgtEl>
                                        <p:attrNameLst>
                                          <p:attrName>style.visibility</p:attrName>
                                        </p:attrNameLst>
                                      </p:cBhvr>
                                      <p:to>
                                        <p:strVal val="visible"/>
                                      </p:to>
                                    </p:set>
                                    <p:animEffect filter="fade" transition="in">
                                      <p:cBhvr>
                                        <p:cTn dur="4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409575" y="68103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 is YOLO?</a:t>
            </a:r>
            <a:r>
              <a:rPr lang="en-US">
                <a:solidFill>
                  <a:srgbClr val="262626"/>
                </a:solidFill>
                <a:latin typeface="Times New Roman"/>
                <a:ea typeface="Times New Roman"/>
                <a:cs typeface="Times New Roman"/>
                <a:sym typeface="Times New Roman"/>
              </a:rPr>
              <a:t> You Only Look Once </a:t>
            </a:r>
            <a:br>
              <a:rPr lang="en-US"/>
            </a:br>
            <a:endParaRPr/>
          </a:p>
        </p:txBody>
      </p:sp>
      <p:sp>
        <p:nvSpPr>
          <p:cNvPr id="192" name="Google Shape;192;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3F3F3F"/>
              </a:buClr>
              <a:buSzPts val="2400"/>
              <a:buChar char="•"/>
            </a:pPr>
            <a:r>
              <a:rPr lang="en-US" sz="2400">
                <a:solidFill>
                  <a:srgbClr val="3F3F3F"/>
                </a:solidFill>
                <a:latin typeface="Times New Roman"/>
                <a:ea typeface="Times New Roman"/>
                <a:cs typeface="Times New Roman"/>
                <a:sym typeface="Times New Roman"/>
              </a:rPr>
              <a:t>YOLO is an algorithm proposed by by Redmond et. al in a research article published at the IEEE/CVF Conference on Computer Vision and Pattern Recognition (CVPR) as a conference paper, winning OpenCV People’s Choice Award.</a:t>
            </a:r>
            <a:endParaRPr/>
          </a:p>
          <a:p>
            <a:pPr indent="-228600" lvl="0" marL="228600" rtl="0" algn="just">
              <a:lnSpc>
                <a:spcPct val="90000"/>
              </a:lnSpc>
              <a:spcBef>
                <a:spcPts val="1000"/>
              </a:spcBef>
              <a:spcAft>
                <a:spcPts val="0"/>
              </a:spcAft>
              <a:buClr>
                <a:srgbClr val="3F3F3F"/>
              </a:buClr>
              <a:buSzPts val="2400"/>
              <a:buChar char="•"/>
            </a:pPr>
            <a:r>
              <a:rPr lang="en-US" sz="2400">
                <a:solidFill>
                  <a:srgbClr val="3F3F3F"/>
                </a:solidFill>
                <a:latin typeface="Times New Roman"/>
                <a:ea typeface="Times New Roman"/>
                <a:cs typeface="Times New Roman"/>
                <a:sym typeface="Times New Roman"/>
              </a:rPr>
              <a:t>In Comparison with other object detection algorithms, YOLO proposes the use of an end-to-end </a:t>
            </a:r>
            <a:r>
              <a:rPr lang="en-US" sz="2400" u="sng">
                <a:solidFill>
                  <a:schemeClr val="hlink"/>
                </a:solidFill>
                <a:latin typeface="Times New Roman"/>
                <a:ea typeface="Times New Roman"/>
                <a:cs typeface="Times New Roman"/>
                <a:sym typeface="Times New Roman"/>
                <a:hlinkClick r:id="rId3"/>
              </a:rPr>
              <a:t>neural network</a:t>
            </a:r>
            <a:r>
              <a:rPr lang="en-US" sz="2400">
                <a:solidFill>
                  <a:srgbClr val="3F3F3F"/>
                </a:solidFill>
                <a:latin typeface="Times New Roman"/>
                <a:ea typeface="Times New Roman"/>
                <a:cs typeface="Times New Roman"/>
                <a:sym typeface="Times New Roman"/>
              </a:rPr>
              <a:t> that makes predictions of bounding boxes and class probabilities all at once.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25"/>
          <p:cNvSpPr txBox="1"/>
          <p:nvPr>
            <p:ph type="title"/>
          </p:nvPr>
        </p:nvSpPr>
        <p:spPr>
          <a:xfrm>
            <a:off x="6096000" y="873753"/>
            <a:ext cx="52578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How does YOLO work?</a:t>
            </a:r>
            <a:br>
              <a:rPr lang="en-US"/>
            </a:br>
            <a:endParaRPr/>
          </a:p>
        </p:txBody>
      </p:sp>
      <p:pic>
        <p:nvPicPr>
          <p:cNvPr descr="Graphical user interface&#10;&#10;Description automatically generated" id="199" name="Google Shape;199;p25"/>
          <p:cNvPicPr preferRelativeResize="0"/>
          <p:nvPr/>
        </p:nvPicPr>
        <p:blipFill rotWithShape="1">
          <a:blip r:embed="rId3">
            <a:alphaModFix/>
          </a:blip>
          <a:srcRect b="0" l="0" r="0" t="0"/>
          <a:stretch/>
        </p:blipFill>
        <p:spPr>
          <a:xfrm>
            <a:off x="364809" y="2206460"/>
            <a:ext cx="5709521" cy="3654093"/>
          </a:xfrm>
          <a:custGeom>
            <a:rect b="b" l="l" r="r" t="t"/>
            <a:pathLst>
              <a:path extrusionOk="0" h="5550370" w="4643496">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a:noFill/>
          <a:ln>
            <a:noFill/>
          </a:ln>
        </p:spPr>
      </p:pic>
      <p:sp>
        <p:nvSpPr>
          <p:cNvPr id="200" name="Google Shape;200;p25"/>
          <p:cNvSpPr txBox="1"/>
          <p:nvPr>
            <p:ph idx="1" type="body"/>
          </p:nvPr>
        </p:nvSpPr>
        <p:spPr>
          <a:xfrm>
            <a:off x="6096000" y="1825625"/>
            <a:ext cx="52578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The YOLO algorithm works by dividing the image into </a:t>
            </a:r>
            <a:r>
              <a:rPr i="1" lang="en-US" sz="2000">
                <a:latin typeface="Times New Roman"/>
                <a:ea typeface="Times New Roman"/>
                <a:cs typeface="Times New Roman"/>
                <a:sym typeface="Times New Roman"/>
              </a:rPr>
              <a:t>N</a:t>
            </a:r>
            <a:r>
              <a:rPr lang="en-US" sz="2000">
                <a:latin typeface="Times New Roman"/>
                <a:ea typeface="Times New Roman"/>
                <a:cs typeface="Times New Roman"/>
                <a:sym typeface="Times New Roman"/>
              </a:rPr>
              <a:t> grids, each having an equal dimensional region of SxS. </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Each of these </a:t>
            </a:r>
            <a:r>
              <a:rPr i="1" lang="en-US" sz="2000">
                <a:latin typeface="Times New Roman"/>
                <a:ea typeface="Times New Roman"/>
                <a:cs typeface="Times New Roman"/>
                <a:sym typeface="Times New Roman"/>
              </a:rPr>
              <a:t>N</a:t>
            </a:r>
            <a:r>
              <a:rPr lang="en-US" sz="2000">
                <a:latin typeface="Times New Roman"/>
                <a:ea typeface="Times New Roman"/>
                <a:cs typeface="Times New Roman"/>
                <a:sym typeface="Times New Roman"/>
              </a:rPr>
              <a:t> grids is responsible for the detection and localization of the object it contains.</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Correspondingly, these grids predict B bounding box coordinates relative to their cell coordinates, along with the object label and probability of the object being present in the cell.</a:t>
            </a:r>
            <a:endParaRPr/>
          </a:p>
        </p:txBody>
      </p:sp>
      <p:sp>
        <p:nvSpPr>
          <p:cNvPr id="201" name="Google Shape;201;p25"/>
          <p:cNvSpPr/>
          <p:nvPr/>
        </p:nvSpPr>
        <p:spPr>
          <a:xfrm rot="-5400000">
            <a:off x="4365355" y="705367"/>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26"/>
          <p:cNvSpPr/>
          <p:nvPr/>
        </p:nvSpPr>
        <p:spPr>
          <a:xfrm>
            <a:off x="0" y="0"/>
            <a:ext cx="4654297"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26"/>
          <p:cNvSpPr txBox="1"/>
          <p:nvPr>
            <p:ph type="title"/>
          </p:nvPr>
        </p:nvSpPr>
        <p:spPr>
          <a:xfrm>
            <a:off x="225469" y="1295608"/>
            <a:ext cx="3791796" cy="368197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b="1" lang="en-US" sz="2400">
                <a:solidFill>
                  <a:schemeClr val="lt1"/>
                </a:solidFill>
                <a:latin typeface="Calibri"/>
                <a:ea typeface="Calibri"/>
                <a:cs typeface="Calibri"/>
                <a:sym typeface="Calibri"/>
              </a:rPr>
              <a:t>Residual blocks</a:t>
            </a:r>
            <a:br>
              <a:rPr lang="en-US" sz="2400">
                <a:solidFill>
                  <a:schemeClr val="lt1"/>
                </a:solidFill>
                <a:latin typeface="Calibri"/>
                <a:ea typeface="Calibri"/>
                <a:cs typeface="Calibri"/>
                <a:sym typeface="Calibri"/>
              </a:rPr>
            </a:b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First, the image is divided into various grids. Each grid has a dimension of S x S. The following image shows how an input image is divided into grids.</a:t>
            </a:r>
            <a:br>
              <a:rPr lang="en-US" sz="2400">
                <a:solidFill>
                  <a:schemeClr val="lt1"/>
                </a:solidFill>
                <a:latin typeface="Calibri"/>
                <a:ea typeface="Calibri"/>
                <a:cs typeface="Calibri"/>
                <a:sym typeface="Calibri"/>
              </a:rPr>
            </a:br>
            <a:br>
              <a:rPr lang="en-US" sz="2400">
                <a:solidFill>
                  <a:schemeClr val="lt1"/>
                </a:solidFill>
              </a:rPr>
            </a:br>
            <a:r>
              <a:rPr lang="en-US" sz="2400">
                <a:solidFill>
                  <a:schemeClr val="lt1"/>
                </a:solidFill>
              </a:rPr>
              <a:t>ImageSource:</a:t>
            </a:r>
            <a:br>
              <a:rPr lang="en-US" sz="2400">
                <a:solidFill>
                  <a:schemeClr val="lt1"/>
                </a:solidFill>
              </a:rPr>
            </a:br>
            <a:r>
              <a:rPr lang="en-US" sz="2400">
                <a:solidFill>
                  <a:schemeClr val="lt1"/>
                </a:solidFill>
              </a:rPr>
              <a:t>https://www.guidetomlandai.com/assets/img/computer_vision/grid.png</a:t>
            </a:r>
            <a:br>
              <a:rPr lang="en-US" sz="2400">
                <a:solidFill>
                  <a:schemeClr val="lt1"/>
                </a:solidFill>
                <a:latin typeface="Calibri"/>
                <a:ea typeface="Calibri"/>
                <a:cs typeface="Calibri"/>
                <a:sym typeface="Calibri"/>
              </a:rPr>
            </a:br>
            <a:endParaRPr sz="2400">
              <a:solidFill>
                <a:schemeClr val="lt1"/>
              </a:solidFill>
              <a:latin typeface="Calibri"/>
              <a:ea typeface="Calibri"/>
              <a:cs typeface="Calibri"/>
              <a:sym typeface="Calibri"/>
            </a:endParaRPr>
          </a:p>
        </p:txBody>
      </p:sp>
      <p:pic>
        <p:nvPicPr>
          <p:cNvPr descr="A picture containing text&#10;&#10;Description automatically generated" id="208" name="Google Shape;208;p26"/>
          <p:cNvPicPr preferRelativeResize="0"/>
          <p:nvPr>
            <p:ph idx="1" type="body"/>
          </p:nvPr>
        </p:nvPicPr>
        <p:blipFill rotWithShape="1">
          <a:blip r:embed="rId3">
            <a:alphaModFix/>
          </a:blip>
          <a:srcRect b="11386" l="0" r="0" t="0"/>
          <a:stretch/>
        </p:blipFill>
        <p:spPr>
          <a:xfrm>
            <a:off x="5195454" y="1295608"/>
            <a:ext cx="6356465" cy="42667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4" name="Google Shape;214;p27"/>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Calibri"/>
              <a:buNone/>
            </a:pPr>
            <a:r>
              <a:rPr lang="en-US" sz="3400"/>
              <a:t>Bounding box regression</a:t>
            </a:r>
            <a:br>
              <a:rPr lang="en-US" sz="3400"/>
            </a:br>
            <a:endParaRPr sz="3400"/>
          </a:p>
        </p:txBody>
      </p:sp>
      <p:sp>
        <p:nvSpPr>
          <p:cNvPr id="215" name="Google Shape;215;p27"/>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6" name="Google Shape;216;p27"/>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A bounding box is an outline that highlights an object in an image.</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Every bounding box in the image consists of the following attributes:</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Width (bw)</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Height (bh)</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Class (for example, person, car, traffic light, etc.)- This is represented by the letter c.</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Bounding box center (bx,by)</a:t>
            </a:r>
            <a:endParaRPr/>
          </a:p>
          <a:p>
            <a:pPr indent="-101600" lvl="0" marL="228600" rtl="0" algn="l">
              <a:lnSpc>
                <a:spcPct val="90000"/>
              </a:lnSpc>
              <a:spcBef>
                <a:spcPts val="1000"/>
              </a:spcBef>
              <a:spcAft>
                <a:spcPts val="0"/>
              </a:spcAft>
              <a:buClr>
                <a:schemeClr val="dk1"/>
              </a:buClr>
              <a:buSzPts val="2000"/>
              <a:buNone/>
            </a:pPr>
            <a:r>
              <a:t/>
            </a:r>
            <a:endParaRPr sz="2000"/>
          </a:p>
        </p:txBody>
      </p:sp>
      <p:pic>
        <p:nvPicPr>
          <p:cNvPr id="217" name="Google Shape;217;p27"/>
          <p:cNvPicPr preferRelativeResize="0"/>
          <p:nvPr/>
        </p:nvPicPr>
        <p:blipFill rotWithShape="1">
          <a:blip r:embed="rId3">
            <a:alphaModFix/>
          </a:blip>
          <a:srcRect b="0" l="0" r="0" t="0"/>
          <a:stretch/>
        </p:blipFill>
        <p:spPr>
          <a:xfrm>
            <a:off x="6099048" y="2193909"/>
            <a:ext cx="5458968" cy="24701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640080" y="329184"/>
            <a:ext cx="6894576" cy="17830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Intersection over Union</a:t>
            </a:r>
            <a:endParaRPr/>
          </a:p>
        </p:txBody>
      </p:sp>
      <p:sp>
        <p:nvSpPr>
          <p:cNvPr id="223" name="Google Shape;223;p28"/>
          <p:cNvSpPr txBox="1"/>
          <p:nvPr>
            <p:ph idx="1" type="body"/>
          </p:nvPr>
        </p:nvSpPr>
        <p:spPr>
          <a:xfrm>
            <a:off x="640080" y="2230635"/>
            <a:ext cx="6894576" cy="3483864"/>
          </a:xfrm>
          <a:prstGeom prst="rect">
            <a:avLst/>
          </a:prstGeom>
          <a:noFill/>
          <a:ln>
            <a:noFill/>
          </a:ln>
        </p:spPr>
        <p:txBody>
          <a:bodyPr anchorCtr="0" anchor="t" bIns="45700" lIns="91425" spcFirstLastPara="1" rIns="91425" wrap="square" tIns="45700">
            <a:normAutofit fontScale="92500" lnSpcReduction="10000"/>
          </a:bodyPr>
          <a:lstStyle/>
          <a:p>
            <a:pPr indent="-228631" lvl="0" marL="228600" rtl="0" algn="l">
              <a:lnSpc>
                <a:spcPct val="90000"/>
              </a:lnSpc>
              <a:spcBef>
                <a:spcPts val="0"/>
              </a:spcBef>
              <a:spcAft>
                <a:spcPts val="0"/>
              </a:spcAft>
              <a:buClr>
                <a:srgbClr val="3F3F3F"/>
              </a:buClr>
              <a:buSzPct val="100000"/>
              <a:buChar char="•"/>
            </a:pPr>
            <a:r>
              <a:rPr lang="en-US" sz="1900">
                <a:solidFill>
                  <a:srgbClr val="3F3F3F"/>
                </a:solidFill>
              </a:rPr>
              <a:t>Intersection over Union is a popular metric to measure localization accuracy and calculate localization errors in object detection models.</a:t>
            </a:r>
            <a:endParaRPr/>
          </a:p>
          <a:p>
            <a:pPr indent="-228631" lvl="0" marL="228600" rtl="0" algn="l">
              <a:lnSpc>
                <a:spcPct val="90000"/>
              </a:lnSpc>
              <a:spcBef>
                <a:spcPts val="1000"/>
              </a:spcBef>
              <a:spcAft>
                <a:spcPts val="0"/>
              </a:spcAft>
              <a:buClr>
                <a:srgbClr val="3F3F3F"/>
              </a:buClr>
              <a:buSzPct val="100000"/>
              <a:buChar char="•"/>
            </a:pPr>
            <a:r>
              <a:rPr lang="en-US" sz="1900">
                <a:solidFill>
                  <a:srgbClr val="3F3F3F"/>
                </a:solidFill>
              </a:rPr>
              <a:t>To calculate the IoU with the predictions and the ground truth, we first take the intersecting area between the bounding boxes for a particular prediction and the ground truth bounding boxes of the same area. Following this, we calculate the total area covered by the two bounding boxes—also known as the </a:t>
            </a:r>
            <a:r>
              <a:rPr i="1" lang="en-US" sz="1900">
                <a:solidFill>
                  <a:srgbClr val="3F3F3F"/>
                </a:solidFill>
              </a:rPr>
              <a:t>Union</a:t>
            </a:r>
            <a:r>
              <a:rPr lang="en-US" sz="1900">
                <a:solidFill>
                  <a:srgbClr val="3F3F3F"/>
                </a:solidFill>
              </a:rPr>
              <a:t>.</a:t>
            </a:r>
            <a:endParaRPr/>
          </a:p>
          <a:p>
            <a:pPr indent="-228631" lvl="0" marL="228600" rtl="0" algn="l">
              <a:lnSpc>
                <a:spcPct val="90000"/>
              </a:lnSpc>
              <a:spcBef>
                <a:spcPts val="1000"/>
              </a:spcBef>
              <a:spcAft>
                <a:spcPts val="0"/>
              </a:spcAft>
              <a:buClr>
                <a:srgbClr val="3F3F3F"/>
              </a:buClr>
              <a:buSzPct val="100000"/>
              <a:buChar char="•"/>
            </a:pPr>
            <a:r>
              <a:rPr lang="en-US" sz="1900">
                <a:solidFill>
                  <a:srgbClr val="3F3F3F"/>
                </a:solidFill>
              </a:rPr>
              <a:t>The intersection divided by the Union, gives us the ratio of the overlap to the total area, providing a good estimate of how close the bounding box is to the original prediction.</a:t>
            </a:r>
            <a:endParaRPr/>
          </a:p>
          <a:p>
            <a:pPr indent="-117030" lvl="0" marL="228600" rtl="0" algn="l">
              <a:lnSpc>
                <a:spcPct val="90000"/>
              </a:lnSpc>
              <a:spcBef>
                <a:spcPts val="1000"/>
              </a:spcBef>
              <a:spcAft>
                <a:spcPts val="0"/>
              </a:spcAft>
              <a:buClr>
                <a:schemeClr val="dk1"/>
              </a:buClr>
              <a:buSzPct val="100000"/>
              <a:buNone/>
            </a:pPr>
            <a:r>
              <a:t/>
            </a:r>
            <a:endParaRPr sz="1900"/>
          </a:p>
          <a:p>
            <a:pPr indent="0" lvl="0" marL="0" rtl="0" algn="l">
              <a:lnSpc>
                <a:spcPct val="90000"/>
              </a:lnSpc>
              <a:spcBef>
                <a:spcPts val="1000"/>
              </a:spcBef>
              <a:spcAft>
                <a:spcPts val="0"/>
              </a:spcAft>
              <a:buClr>
                <a:srgbClr val="595959"/>
              </a:buClr>
              <a:buSzPct val="100000"/>
              <a:buNone/>
            </a:pPr>
            <a:r>
              <a:rPr lang="en-US" sz="1200">
                <a:solidFill>
                  <a:srgbClr val="595959"/>
                </a:solidFill>
                <a:latin typeface="Times New Roman"/>
                <a:ea typeface="Times New Roman"/>
                <a:cs typeface="Times New Roman"/>
                <a:sym typeface="Times New Roman"/>
              </a:rPr>
              <a:t>Note: Localization error occurs when an object from the target category. is detected with a misaligned bounding box (0.1 &lt;= overlap &lt; 0.5).</a:t>
            </a:r>
            <a:endParaRPr/>
          </a:p>
          <a:p>
            <a:pPr indent="-117030" lvl="0" marL="228600" rtl="0" algn="l">
              <a:lnSpc>
                <a:spcPct val="90000"/>
              </a:lnSpc>
              <a:spcBef>
                <a:spcPts val="1000"/>
              </a:spcBef>
              <a:spcAft>
                <a:spcPts val="0"/>
              </a:spcAft>
              <a:buClr>
                <a:schemeClr val="dk1"/>
              </a:buClr>
              <a:buSzPct val="100000"/>
              <a:buNone/>
            </a:pPr>
            <a:r>
              <a:t/>
            </a:r>
            <a:endParaRPr sz="1900"/>
          </a:p>
        </p:txBody>
      </p:sp>
      <p:pic>
        <p:nvPicPr>
          <p:cNvPr descr="A stop sign on a pole&#10;&#10;Description automatically generated with medium confidence" id="224" name="Google Shape;224;p28"/>
          <p:cNvPicPr preferRelativeResize="0"/>
          <p:nvPr/>
        </p:nvPicPr>
        <p:blipFill rotWithShape="1">
          <a:blip r:embed="rId3">
            <a:alphaModFix/>
          </a:blip>
          <a:srcRect b="4333" l="0" r="-2" t="14992"/>
          <a:stretch/>
        </p:blipFill>
        <p:spPr>
          <a:xfrm>
            <a:off x="7863840" y="829781"/>
            <a:ext cx="4014216" cy="2428773"/>
          </a:xfrm>
          <a:prstGeom prst="rect">
            <a:avLst/>
          </a:prstGeom>
          <a:noFill/>
          <a:ln>
            <a:noFill/>
          </a:ln>
        </p:spPr>
      </p:pic>
      <p:pic>
        <p:nvPicPr>
          <p:cNvPr descr="Shape&#10;&#10;Description automatically generated with medium confidence" id="225" name="Google Shape;225;p28"/>
          <p:cNvPicPr preferRelativeResize="0"/>
          <p:nvPr/>
        </p:nvPicPr>
        <p:blipFill rotWithShape="1">
          <a:blip r:embed="rId4">
            <a:alphaModFix/>
          </a:blip>
          <a:srcRect b="1857" l="0" r="-2" t="8917"/>
          <a:stretch/>
        </p:blipFill>
        <p:spPr>
          <a:xfrm>
            <a:off x="8061705" y="4079193"/>
            <a:ext cx="3600197" cy="21762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IoU</a:t>
            </a:r>
            <a:endParaRPr/>
          </a:p>
        </p:txBody>
      </p:sp>
      <p:sp>
        <p:nvSpPr>
          <p:cNvPr id="231" name="Google Shape;231;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Intersection over union ensures that the predicted bounding boxes are equal to the real boxes of the objects. </a:t>
            </a:r>
            <a:endParaRPr/>
          </a:p>
          <a:p>
            <a:pPr indent="-228600" lvl="0" marL="228600" rtl="0" algn="l">
              <a:lnSpc>
                <a:spcPct val="90000"/>
              </a:lnSpc>
              <a:spcBef>
                <a:spcPts val="1000"/>
              </a:spcBef>
              <a:spcAft>
                <a:spcPts val="0"/>
              </a:spcAft>
              <a:buClr>
                <a:schemeClr val="dk1"/>
              </a:buClr>
              <a:buSzPts val="2800"/>
              <a:buChar char="•"/>
            </a:pPr>
            <a:r>
              <a:rPr lang="en-US"/>
              <a:t>This phenomenon eliminates unnecessary bounding boxes that do not meet the characteristics of the objects (like height and width). The final detection will consist of unique bounding boxes that fit the objects perfectly.</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7" name="Google Shape;237;p30"/>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Font typeface="Calibri"/>
              <a:buNone/>
            </a:pPr>
            <a:br>
              <a:rPr lang="en-US" sz="2600"/>
            </a:br>
            <a:r>
              <a:rPr lang="en-US" sz="2600"/>
              <a:t>Other methods brings forth a lot of duplicate predictions due to multiple cells predicting the same object with different bounding box predictions.</a:t>
            </a:r>
            <a:br>
              <a:rPr lang="en-US" sz="2600"/>
            </a:br>
            <a:br>
              <a:rPr lang="en-US" sz="2600"/>
            </a:br>
            <a:r>
              <a:rPr lang="en-US" sz="2600"/>
              <a:t>YOLO makes use of </a:t>
            </a:r>
            <a:r>
              <a:rPr lang="en-US" sz="2600">
                <a:latin typeface="Times New Roman"/>
                <a:ea typeface="Times New Roman"/>
                <a:cs typeface="Times New Roman"/>
                <a:sym typeface="Times New Roman"/>
              </a:rPr>
              <a:t>Non Maxima</a:t>
            </a:r>
            <a:r>
              <a:rPr lang="en-US" sz="2600"/>
              <a:t>l Suppression to deal with this issue.</a:t>
            </a:r>
            <a:br>
              <a:rPr lang="en-US" sz="2600"/>
            </a:br>
            <a:endParaRPr sz="2600"/>
          </a:p>
        </p:txBody>
      </p:sp>
      <p:sp>
        <p:nvSpPr>
          <p:cNvPr id="238" name="Google Shape;238;p30"/>
          <p:cNvSpPr/>
          <p:nvPr/>
        </p:nvSpPr>
        <p:spPr>
          <a:xfrm flipH="1">
            <a:off x="4267200" y="630936"/>
            <a:ext cx="18288" cy="5590381"/>
          </a:xfrm>
          <a:custGeom>
            <a:rect b="b" l="l" r="r" t="t"/>
            <a:pathLst>
              <a:path extrusionOk="0" fill="none" h="5590381" w="18288">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extrusionOk="0" h="5590381" w="18288">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text&#10;&#10;Description automatically generated" id="239" name="Google Shape;239;p30"/>
          <p:cNvPicPr preferRelativeResize="0"/>
          <p:nvPr/>
        </p:nvPicPr>
        <p:blipFill rotWithShape="1">
          <a:blip r:embed="rId3">
            <a:alphaModFix/>
          </a:blip>
          <a:srcRect b="0" l="0" r="0" t="0"/>
          <a:stretch/>
        </p:blipFill>
        <p:spPr>
          <a:xfrm>
            <a:off x="4654296" y="1389820"/>
            <a:ext cx="6894576" cy="2395863"/>
          </a:xfrm>
          <a:prstGeom prst="rect">
            <a:avLst/>
          </a:prstGeom>
          <a:noFill/>
          <a:ln>
            <a:noFill/>
          </a:ln>
        </p:spPr>
      </p:pic>
      <p:sp>
        <p:nvSpPr>
          <p:cNvPr id="240" name="Google Shape;240;p30"/>
          <p:cNvSpPr txBox="1"/>
          <p:nvPr>
            <p:ph idx="1" type="body"/>
          </p:nvPr>
        </p:nvSpPr>
        <p:spPr>
          <a:xfrm>
            <a:off x="4654296" y="3831203"/>
            <a:ext cx="6894576" cy="2395862"/>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sz="2000">
                <a:latin typeface="Times New Roman"/>
                <a:ea typeface="Times New Roman"/>
                <a:cs typeface="Times New Roman"/>
                <a:sym typeface="Times New Roman"/>
              </a:rPr>
              <a:t>In Non Maximal Suppression, YOLO suppresses all bounding boxes that have lower probability scores.</a:t>
            </a:r>
            <a:endParaRPr/>
          </a:p>
          <a:p>
            <a:pPr indent="-228600" lvl="0" marL="228600" rtl="0" algn="l">
              <a:lnSpc>
                <a:spcPct val="90000"/>
              </a:lnSpc>
              <a:spcBef>
                <a:spcPts val="1000"/>
              </a:spcBef>
              <a:spcAft>
                <a:spcPts val="0"/>
              </a:spcAft>
              <a:buClr>
                <a:schemeClr val="dk1"/>
              </a:buClr>
              <a:buSzPct val="100000"/>
              <a:buChar char="•"/>
            </a:pPr>
            <a:r>
              <a:rPr lang="en-US" sz="2000">
                <a:latin typeface="Times New Roman"/>
                <a:ea typeface="Times New Roman"/>
                <a:cs typeface="Times New Roman"/>
                <a:sym typeface="Times New Roman"/>
              </a:rPr>
              <a:t>YOLO achieves this by first looking at the probability scores associated with each decision and taking the largest one. Following this, it suppresses the bounding boxes having the largest Intersection over Union with the current high probability bounding box.</a:t>
            </a:r>
            <a:endParaRPr/>
          </a:p>
          <a:p>
            <a:pPr indent="-228600" lvl="0" marL="228600" rtl="0" algn="l">
              <a:lnSpc>
                <a:spcPct val="90000"/>
              </a:lnSpc>
              <a:spcBef>
                <a:spcPts val="1000"/>
              </a:spcBef>
              <a:spcAft>
                <a:spcPts val="0"/>
              </a:spcAft>
              <a:buClr>
                <a:schemeClr val="dk1"/>
              </a:buClr>
              <a:buSzPct val="100000"/>
              <a:buChar char="•"/>
            </a:pPr>
            <a:r>
              <a:rPr lang="en-US" sz="2000">
                <a:latin typeface="Times New Roman"/>
                <a:ea typeface="Times New Roman"/>
                <a:cs typeface="Times New Roman"/>
                <a:sym typeface="Times New Roman"/>
              </a:rPr>
              <a:t>This step is repeated till the final bounding boxes are obtained.</a:t>
            </a:r>
            <a:endParaRPr/>
          </a:p>
          <a:p>
            <a:pPr indent="-228631" lvl="0" marL="228600" rtl="0" algn="l">
              <a:lnSpc>
                <a:spcPct val="90000"/>
              </a:lnSpc>
              <a:spcBef>
                <a:spcPts val="1000"/>
              </a:spcBef>
              <a:spcAft>
                <a:spcPts val="0"/>
              </a:spcAft>
              <a:buClr>
                <a:schemeClr val="dk1"/>
              </a:buClr>
              <a:buSzPct val="100000"/>
              <a:buChar char="•"/>
            </a:pPr>
            <a:br>
              <a:rPr lang="en-US" sz="900"/>
            </a:b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31"/>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6" name="Google Shape;246;p31"/>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7" name="Google Shape;247;p31"/>
          <p:cNvSpPr txBox="1"/>
          <p:nvPr>
            <p:ph type="title"/>
          </p:nvPr>
        </p:nvSpPr>
        <p:spPr>
          <a:xfrm>
            <a:off x="686834" y="1153572"/>
            <a:ext cx="3200400" cy="4461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b="1" lang="en-US">
                <a:solidFill>
                  <a:srgbClr val="FFFFFF"/>
                </a:solidFill>
              </a:rPr>
              <a:t>Average Precision (AP)</a:t>
            </a:r>
            <a:br>
              <a:rPr lang="en-US">
                <a:solidFill>
                  <a:srgbClr val="FFFFFF"/>
                </a:solidFill>
              </a:rPr>
            </a:br>
            <a:endParaRPr>
              <a:solidFill>
                <a:srgbClr val="FFFFFF"/>
              </a:solidFill>
            </a:endParaRPr>
          </a:p>
        </p:txBody>
      </p:sp>
      <p:sp>
        <p:nvSpPr>
          <p:cNvPr id="248" name="Google Shape;248;p31"/>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9" name="Google Shape;249;p31"/>
          <p:cNvSpPr txBox="1"/>
          <p:nvPr>
            <p:ph idx="1" type="body"/>
          </p:nvPr>
        </p:nvSpPr>
        <p:spPr>
          <a:xfrm>
            <a:off x="4447308" y="591344"/>
            <a:ext cx="6906491" cy="5585619"/>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latin typeface="Times New Roman"/>
                <a:ea typeface="Times New Roman"/>
                <a:cs typeface="Times New Roman"/>
                <a:sym typeface="Times New Roman"/>
              </a:rPr>
              <a:t>Average Precision is calculated as the area under a precision vs recall curve for a set of predictions.</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Recall is calculated as the ratio of the total predictions made by the model under a class with a total of existing labels for the class. </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On the other hand, Precision refers to the ratio of true positives with respect to the total predictions made by the model.</a:t>
            </a:r>
            <a:endParaRPr/>
          </a:p>
          <a:p>
            <a:pPr indent="-228600" lvl="0" marL="228600" rtl="0" algn="l">
              <a:lnSpc>
                <a:spcPct val="90000"/>
              </a:lnSpc>
              <a:spcBef>
                <a:spcPts val="1000"/>
              </a:spcBef>
              <a:spcAft>
                <a:spcPts val="0"/>
              </a:spcAft>
              <a:buClr>
                <a:schemeClr val="dk1"/>
              </a:buClr>
              <a:buSzPts val="2000"/>
              <a:buChar char="•"/>
            </a:pPr>
            <a:r>
              <a:rPr lang="en-US" sz="2000">
                <a:latin typeface="Times New Roman"/>
                <a:ea typeface="Times New Roman"/>
                <a:cs typeface="Times New Roman"/>
                <a:sym typeface="Times New Roman"/>
              </a:rPr>
              <a:t>The area under the precision vs recall curve gives us the Average Precision per class for the model. The average of this value, taken over all classes, is termed as mean Average Precision (mAP).</a:t>
            </a:r>
            <a:endParaRPr/>
          </a:p>
          <a:p>
            <a:pPr indent="-101600" lvl="0" marL="228600" rtl="0" algn="l">
              <a:lnSpc>
                <a:spcPct val="90000"/>
              </a:lnSpc>
              <a:spcBef>
                <a:spcPts val="1000"/>
              </a:spcBef>
              <a:spcAft>
                <a:spcPts val="0"/>
              </a:spcAft>
              <a:buClr>
                <a:schemeClr val="dk1"/>
              </a:buClr>
              <a:buSzPts val="2000"/>
              <a:buNone/>
            </a:pPr>
            <a:r>
              <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000"/>
              <a:buNone/>
            </a:pPr>
            <a:r>
              <a:rPr b="1" lang="en-US" sz="2000">
                <a:latin typeface="Times New Roman"/>
                <a:ea typeface="Times New Roman"/>
                <a:cs typeface="Times New Roman"/>
                <a:sym typeface="Times New Roman"/>
              </a:rPr>
              <a:t>Note:</a:t>
            </a:r>
            <a:r>
              <a:rPr lang="en-US" sz="2000">
                <a:latin typeface="Times New Roman"/>
                <a:ea typeface="Times New Roman"/>
                <a:cs typeface="Times New Roman"/>
                <a:sym typeface="Times New Roman"/>
              </a:rPr>
              <a:t> In object detection, precision and recall are not for class predictions, but for predictions of boundary boxes for measuring the decision performance. </a:t>
            </a:r>
            <a:endParaRPr/>
          </a:p>
          <a:p>
            <a:pPr indent="0" lvl="0" marL="0" rtl="0" algn="l">
              <a:lnSpc>
                <a:spcPct val="90000"/>
              </a:lnSpc>
              <a:spcBef>
                <a:spcPts val="1000"/>
              </a:spcBef>
              <a:spcAft>
                <a:spcPts val="0"/>
              </a:spcAft>
              <a:buClr>
                <a:schemeClr val="dk1"/>
              </a:buClr>
              <a:buSzPts val="2000"/>
              <a:buNone/>
            </a:pPr>
            <a:r>
              <a:rPr lang="en-US" sz="2000">
                <a:latin typeface="Times New Roman"/>
                <a:ea typeface="Times New Roman"/>
                <a:cs typeface="Times New Roman"/>
                <a:sym typeface="Times New Roman"/>
              </a:rPr>
              <a:t>An IoU value &gt; 0.5. is taken as a positive prediction, while an IoU value &lt; 0.5 is a negative prediction.</a:t>
            </a:r>
            <a:endParaRPr/>
          </a:p>
          <a:p>
            <a:pPr indent="-101600" lvl="0" marL="228600" rtl="0" algn="l">
              <a:lnSpc>
                <a:spcPct val="90000"/>
              </a:lnSpc>
              <a:spcBef>
                <a:spcPts val="1000"/>
              </a:spcBef>
              <a:spcAft>
                <a:spcPts val="0"/>
              </a:spcAft>
              <a:buClr>
                <a:schemeClr val="dk1"/>
              </a:buClr>
              <a:buSzPts val="2000"/>
              <a:buNone/>
            </a:pPr>
            <a:r>
              <a:t/>
            </a:r>
            <a:endParaRPr sz="2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32"/>
          <p:cNvSpPr/>
          <p:nvPr/>
        </p:nvSpPr>
        <p:spPr>
          <a:xfrm>
            <a:off x="336384" y="303591"/>
            <a:ext cx="4334256" cy="5896743"/>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5" name="Google Shape;255;p32"/>
          <p:cNvSpPr txBox="1"/>
          <p:nvPr>
            <p:ph type="title"/>
          </p:nvPr>
        </p:nvSpPr>
        <p:spPr>
          <a:xfrm>
            <a:off x="594360" y="640263"/>
            <a:ext cx="3822192" cy="13449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b="1" lang="en-US" sz="3600">
                <a:solidFill>
                  <a:schemeClr val="lt1"/>
                </a:solidFill>
              </a:rPr>
              <a:t>YOLO Architecture</a:t>
            </a:r>
            <a:br>
              <a:rPr lang="en-US" sz="3600">
                <a:solidFill>
                  <a:schemeClr val="lt1"/>
                </a:solidFill>
              </a:rPr>
            </a:br>
            <a:endParaRPr sz="3600">
              <a:solidFill>
                <a:schemeClr val="lt1"/>
              </a:solidFill>
            </a:endParaRPr>
          </a:p>
        </p:txBody>
      </p:sp>
      <p:cxnSp>
        <p:nvCxnSpPr>
          <p:cNvPr id="256" name="Google Shape;256;p32"/>
          <p:cNvCxnSpPr/>
          <p:nvPr/>
        </p:nvCxnSpPr>
        <p:spPr>
          <a:xfrm>
            <a:off x="704088" y="2050687"/>
            <a:ext cx="3685032" cy="0"/>
          </a:xfrm>
          <a:prstGeom prst="straightConnector1">
            <a:avLst/>
          </a:prstGeom>
          <a:noFill/>
          <a:ln cap="flat" cmpd="sng" w="22225">
            <a:solidFill>
              <a:srgbClr val="E7E6E6"/>
            </a:solidFill>
            <a:prstDash val="solid"/>
            <a:miter lim="800000"/>
            <a:headEnd len="sm" w="sm" type="none"/>
            <a:tailEnd len="sm" w="sm" type="none"/>
          </a:ln>
        </p:spPr>
      </p:cxnSp>
      <p:sp>
        <p:nvSpPr>
          <p:cNvPr id="257" name="Google Shape;257;p32"/>
          <p:cNvSpPr txBox="1"/>
          <p:nvPr>
            <p:ph idx="1" type="body"/>
          </p:nvPr>
        </p:nvSpPr>
        <p:spPr>
          <a:xfrm>
            <a:off x="593610" y="2121763"/>
            <a:ext cx="3822192" cy="377301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n-US" sz="2000">
                <a:solidFill>
                  <a:schemeClr val="lt1"/>
                </a:solidFill>
              </a:rPr>
              <a:t>Inspired by the GoogleNet architecture, The first YOLO architecture has a total of 24 convolutional layers with 2 fully connected layers at the end. </a:t>
            </a:r>
            <a:endParaRPr/>
          </a:p>
        </p:txBody>
      </p:sp>
      <p:pic>
        <p:nvPicPr>
          <p:cNvPr descr="Diagram, engineering drawing&#10;&#10;Description automatically generated" id="258" name="Google Shape;258;p32"/>
          <p:cNvPicPr preferRelativeResize="0"/>
          <p:nvPr/>
        </p:nvPicPr>
        <p:blipFill rotWithShape="1">
          <a:blip r:embed="rId3">
            <a:alphaModFix/>
          </a:blip>
          <a:srcRect b="0" l="0" r="0" t="0"/>
          <a:stretch/>
        </p:blipFill>
        <p:spPr>
          <a:xfrm>
            <a:off x="4670650" y="704700"/>
            <a:ext cx="7402549" cy="5101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33"/>
          <p:cNvSpPr/>
          <p:nvPr/>
        </p:nvSpPr>
        <p:spPr>
          <a:xfrm>
            <a:off x="378068" y="4633546"/>
            <a:ext cx="11438793" cy="1844256"/>
          </a:xfrm>
          <a:prstGeom prst="rect">
            <a:avLst/>
          </a:prstGeom>
          <a:solidFill>
            <a:srgbClr val="3F3F3F"/>
          </a:solidFill>
          <a:ln cap="sq" cmpd="thinThick" w="1270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4" name="Google Shape;264;p33"/>
          <p:cNvSpPr txBox="1"/>
          <p:nvPr>
            <p:ph type="title"/>
          </p:nvPr>
        </p:nvSpPr>
        <p:spPr>
          <a:xfrm>
            <a:off x="630936" y="4791456"/>
            <a:ext cx="7178040" cy="150876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4800"/>
              <a:buFont typeface="Calibri"/>
              <a:buNone/>
            </a:pPr>
            <a:r>
              <a:rPr lang="en-US" sz="4800">
                <a:solidFill>
                  <a:schemeClr val="lt1"/>
                </a:solidFill>
                <a:latin typeface="Calibri"/>
                <a:ea typeface="Calibri"/>
                <a:cs typeface="Calibri"/>
                <a:sym typeface="Calibri"/>
              </a:rPr>
              <a:t>Yolo Timeline</a:t>
            </a:r>
            <a:endParaRPr/>
          </a:p>
        </p:txBody>
      </p:sp>
      <p:pic>
        <p:nvPicPr>
          <p:cNvPr descr="Timeline&#10;&#10;Description automatically generated" id="265" name="Google Shape;265;p33"/>
          <p:cNvPicPr preferRelativeResize="0"/>
          <p:nvPr>
            <p:ph idx="1" type="body"/>
          </p:nvPr>
        </p:nvPicPr>
        <p:blipFill rotWithShape="1">
          <a:blip r:embed="rId3">
            <a:alphaModFix/>
          </a:blip>
          <a:srcRect b="0" l="0" r="0" t="0"/>
          <a:stretch/>
        </p:blipFill>
        <p:spPr>
          <a:xfrm>
            <a:off x="1008152" y="307731"/>
            <a:ext cx="10120597" cy="3997637"/>
          </a:xfrm>
          <a:prstGeom prst="rect">
            <a:avLst/>
          </a:prstGeom>
          <a:noFill/>
          <a:ln>
            <a:noFill/>
          </a:ln>
        </p:spPr>
      </p:pic>
      <p:cxnSp>
        <p:nvCxnSpPr>
          <p:cNvPr id="266" name="Google Shape;266;p33"/>
          <p:cNvCxnSpPr/>
          <p:nvPr/>
        </p:nvCxnSpPr>
        <p:spPr>
          <a:xfrm>
            <a:off x="8092440" y="4801011"/>
            <a:ext cx="0" cy="1463040"/>
          </a:xfrm>
          <a:prstGeom prst="straightConnector1">
            <a:avLst/>
          </a:prstGeom>
          <a:noFill/>
          <a:ln cap="flat" cmpd="sng" w="19050">
            <a:solidFill>
              <a:schemeClr val="lt1">
                <a:alpha val="74901"/>
              </a:schemeClr>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 name="Shape 105"/>
        <p:cNvGrpSpPr/>
        <p:nvPr/>
      </p:nvGrpSpPr>
      <p:grpSpPr>
        <a:xfrm>
          <a:off x="0" y="0"/>
          <a:ext cx="0" cy="0"/>
          <a:chOff x="0" y="0"/>
          <a:chExt cx="0" cy="0"/>
        </a:xfrm>
      </p:grpSpPr>
      <p:sp>
        <p:nvSpPr>
          <p:cNvPr id="106" name="Google Shape;106;p16"/>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07" name="Google Shape;107;p16"/>
          <p:cNvPicPr preferRelativeResize="0"/>
          <p:nvPr/>
        </p:nvPicPr>
        <p:blipFill rotWithShape="1">
          <a:blip r:embed="rId3">
            <a:alphaModFix amt="35000"/>
          </a:blip>
          <a:srcRect b="12863" l="0" r="0" t="21919"/>
          <a:stretch/>
        </p:blipFill>
        <p:spPr>
          <a:xfrm>
            <a:off x="20" y="1"/>
            <a:ext cx="12191980" cy="6857999"/>
          </a:xfrm>
          <a:prstGeom prst="rect">
            <a:avLst/>
          </a:prstGeom>
          <a:noFill/>
          <a:ln>
            <a:noFill/>
          </a:ln>
        </p:spPr>
      </p:pic>
      <p:sp>
        <p:nvSpPr>
          <p:cNvPr id="108" name="Google Shape;108;p16"/>
          <p:cNvSpPr txBox="1"/>
          <p:nvPr>
            <p:ph type="title"/>
          </p:nvPr>
        </p:nvSpPr>
        <p:spPr>
          <a:xfrm>
            <a:off x="838201" y="1065862"/>
            <a:ext cx="3313164" cy="472627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000"/>
              <a:buFont typeface="Calibri"/>
              <a:buNone/>
            </a:pPr>
            <a:r>
              <a:rPr b="1" lang="en-US" sz="4000" u="sng">
                <a:solidFill>
                  <a:srgbClr val="FFFFFF"/>
                </a:solidFill>
              </a:rPr>
              <a:t>Contents</a:t>
            </a:r>
            <a:endParaRPr/>
          </a:p>
        </p:txBody>
      </p:sp>
      <p:cxnSp>
        <p:nvCxnSpPr>
          <p:cNvPr id="109" name="Google Shape;109;p16"/>
          <p:cNvCxnSpPr/>
          <p:nvPr/>
        </p:nvCxnSpPr>
        <p:spPr>
          <a:xfrm>
            <a:off x="4653372" y="2286000"/>
            <a:ext cx="0" cy="2286000"/>
          </a:xfrm>
          <a:prstGeom prst="straightConnector1">
            <a:avLst/>
          </a:prstGeom>
          <a:noFill/>
          <a:ln cap="flat" cmpd="sng" w="15875">
            <a:solidFill>
              <a:srgbClr val="FFFFFF"/>
            </a:solidFill>
            <a:prstDash val="solid"/>
            <a:miter lim="800000"/>
            <a:headEnd len="sm" w="sm" type="none"/>
            <a:tailEnd len="sm" w="sm" type="none"/>
          </a:ln>
        </p:spPr>
      </p:cxnSp>
      <p:grpSp>
        <p:nvGrpSpPr>
          <p:cNvPr id="110" name="Google Shape;110;p16"/>
          <p:cNvGrpSpPr/>
          <p:nvPr/>
        </p:nvGrpSpPr>
        <p:grpSpPr>
          <a:xfrm>
            <a:off x="5155379" y="1096559"/>
            <a:ext cx="5744684" cy="4664881"/>
            <a:chOff x="0" y="30697"/>
            <a:chExt cx="5744684" cy="4664881"/>
          </a:xfrm>
        </p:grpSpPr>
        <p:sp>
          <p:nvSpPr>
            <p:cNvPr id="111" name="Google Shape;111;p16"/>
            <p:cNvSpPr/>
            <p:nvPr/>
          </p:nvSpPr>
          <p:spPr>
            <a:xfrm>
              <a:off x="0" y="30697"/>
              <a:ext cx="5744684" cy="52767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txBox="1"/>
            <p:nvPr/>
          </p:nvSpPr>
          <p:spPr>
            <a:xfrm>
              <a:off x="25759" y="56456"/>
              <a:ext cx="5693166"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What is Object Detection</a:t>
              </a:r>
              <a:endParaRPr/>
            </a:p>
          </p:txBody>
        </p:sp>
        <p:sp>
          <p:nvSpPr>
            <p:cNvPr id="113" name="Google Shape;113;p16"/>
            <p:cNvSpPr/>
            <p:nvPr/>
          </p:nvSpPr>
          <p:spPr>
            <a:xfrm>
              <a:off x="0" y="621727"/>
              <a:ext cx="5744684" cy="527670"/>
            </a:xfrm>
            <a:prstGeom prst="roundRect">
              <a:avLst>
                <a:gd fmla="val 16667" name="adj"/>
              </a:avLst>
            </a:prstGeom>
            <a:solidFill>
              <a:srgbClr val="DF794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txBox="1"/>
            <p:nvPr/>
          </p:nvSpPr>
          <p:spPr>
            <a:xfrm>
              <a:off x="25759" y="647486"/>
              <a:ext cx="5693166"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Two-stage object detection</a:t>
              </a:r>
              <a:endParaRPr/>
            </a:p>
          </p:txBody>
        </p:sp>
        <p:sp>
          <p:nvSpPr>
            <p:cNvPr id="115" name="Google Shape;115;p16"/>
            <p:cNvSpPr/>
            <p:nvPr/>
          </p:nvSpPr>
          <p:spPr>
            <a:xfrm>
              <a:off x="0" y="1212757"/>
              <a:ext cx="5744684" cy="527670"/>
            </a:xfrm>
            <a:prstGeom prst="roundRect">
              <a:avLst>
                <a:gd fmla="val 16667" name="adj"/>
              </a:avLst>
            </a:prstGeom>
            <a:solidFill>
              <a:srgbClr val="D4795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nvSpPr>
          <p:spPr>
            <a:xfrm>
              <a:off x="25759" y="1238516"/>
              <a:ext cx="5693166"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What is YOLO?</a:t>
              </a:r>
              <a:endParaRPr/>
            </a:p>
          </p:txBody>
        </p:sp>
        <p:sp>
          <p:nvSpPr>
            <p:cNvPr id="117" name="Google Shape;117;p16"/>
            <p:cNvSpPr/>
            <p:nvPr/>
          </p:nvSpPr>
          <p:spPr>
            <a:xfrm>
              <a:off x="0" y="1796407"/>
              <a:ext cx="5744684" cy="527670"/>
            </a:xfrm>
            <a:prstGeom prst="roundRect">
              <a:avLst>
                <a:gd fmla="val 16667" name="adj"/>
              </a:avLst>
            </a:prstGeom>
            <a:solidFill>
              <a:srgbClr val="C87C6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nvSpPr>
          <p:spPr>
            <a:xfrm>
              <a:off x="25759" y="1822166"/>
              <a:ext cx="5693166"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How does YOLO work?</a:t>
              </a:r>
              <a:endParaRPr/>
            </a:p>
          </p:txBody>
        </p:sp>
        <p:sp>
          <p:nvSpPr>
            <p:cNvPr id="119" name="Google Shape;119;p16"/>
            <p:cNvSpPr/>
            <p:nvPr/>
          </p:nvSpPr>
          <p:spPr>
            <a:xfrm>
              <a:off x="0" y="2394817"/>
              <a:ext cx="5744684" cy="527670"/>
            </a:xfrm>
            <a:prstGeom prst="roundRect">
              <a:avLst>
                <a:gd fmla="val 16667" name="adj"/>
              </a:avLst>
            </a:prstGeom>
            <a:solidFill>
              <a:srgbClr val="BF837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txBox="1"/>
            <p:nvPr/>
          </p:nvSpPr>
          <p:spPr>
            <a:xfrm>
              <a:off x="25759" y="2420576"/>
              <a:ext cx="5693166"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Intersection over Union (IoU)</a:t>
              </a:r>
              <a:endParaRPr/>
            </a:p>
          </p:txBody>
        </p:sp>
        <p:sp>
          <p:nvSpPr>
            <p:cNvPr id="121" name="Google Shape;121;p16"/>
            <p:cNvSpPr/>
            <p:nvPr/>
          </p:nvSpPr>
          <p:spPr>
            <a:xfrm>
              <a:off x="0" y="2985848"/>
              <a:ext cx="5744684" cy="527670"/>
            </a:xfrm>
            <a:prstGeom prst="roundRect">
              <a:avLst>
                <a:gd fmla="val 16667" name="adj"/>
              </a:avLst>
            </a:prstGeom>
            <a:solidFill>
              <a:srgbClr val="B58C8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txBox="1"/>
            <p:nvPr/>
          </p:nvSpPr>
          <p:spPr>
            <a:xfrm>
              <a:off x="25759" y="3011607"/>
              <a:ext cx="5693166"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Average Precision (AP)</a:t>
              </a:r>
              <a:endParaRPr/>
            </a:p>
          </p:txBody>
        </p:sp>
        <p:sp>
          <p:nvSpPr>
            <p:cNvPr id="123" name="Google Shape;123;p16"/>
            <p:cNvSpPr/>
            <p:nvPr/>
          </p:nvSpPr>
          <p:spPr>
            <a:xfrm>
              <a:off x="0" y="3576878"/>
              <a:ext cx="5744684" cy="527670"/>
            </a:xfrm>
            <a:prstGeom prst="roundRect">
              <a:avLst>
                <a:gd fmla="val 16667" name="adj"/>
              </a:avLst>
            </a:prstGeom>
            <a:solidFill>
              <a:srgbClr val="AC969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nvSpPr>
          <p:spPr>
            <a:xfrm>
              <a:off x="25759" y="3602637"/>
              <a:ext cx="5693166"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YOLO, YOLOv2, YOLO9000, YOLOv3, YOLOv4+</a:t>
              </a:r>
              <a:endParaRPr/>
            </a:p>
          </p:txBody>
        </p:sp>
        <p:sp>
          <p:nvSpPr>
            <p:cNvPr id="125" name="Google Shape;125;p16"/>
            <p:cNvSpPr/>
            <p:nvPr/>
          </p:nvSpPr>
          <p:spPr>
            <a:xfrm>
              <a:off x="0" y="4167908"/>
              <a:ext cx="5744684" cy="527670"/>
            </a:xfrm>
            <a:prstGeom prst="roundRect">
              <a:avLst>
                <a:gd fmla="val 16667" name="adj"/>
              </a:avLst>
            </a:prstGeom>
            <a:solidFill>
              <a:srgbClr val="A4A4A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txBox="1"/>
            <p:nvPr/>
          </p:nvSpPr>
          <p:spPr>
            <a:xfrm>
              <a:off x="25759" y="4193667"/>
              <a:ext cx="5693166"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Why the YOLO algorithm is important</a:t>
              </a:r>
              <a:endParaRPr/>
            </a:p>
          </p:txBody>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2" name="Google Shape;272;p34"/>
          <p:cNvSpPr/>
          <p:nvPr/>
        </p:nvSpPr>
        <p:spPr>
          <a:xfrm>
            <a:off x="558209" y="7126"/>
            <a:ext cx="11167447" cy="2018806"/>
          </a:xfrm>
          <a:prstGeom prst="rect">
            <a:avLst/>
          </a:prstGeom>
          <a:solidFill>
            <a:schemeClr val="lt1"/>
          </a:solidFill>
          <a:ln cap="flat" cmpd="sng" w="9525">
            <a:solidFill>
              <a:srgbClr val="DEDEDE"/>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3" name="Google Shape;273;p34"/>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4" name="Google Shape;274;p34"/>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Times New Roman"/>
              <a:buNone/>
            </a:pPr>
            <a:r>
              <a:rPr b="1" lang="en-US" sz="3700">
                <a:latin typeface="Times New Roman"/>
                <a:ea typeface="Times New Roman"/>
                <a:cs typeface="Times New Roman"/>
                <a:sym typeface="Times New Roman"/>
              </a:rPr>
              <a:t>The differences: YOLOv2, YOLO9000, YOLOv3, YOLOv4+</a:t>
            </a:r>
            <a:endParaRPr sz="3700"/>
          </a:p>
        </p:txBody>
      </p:sp>
      <p:sp>
        <p:nvSpPr>
          <p:cNvPr id="275" name="Google Shape;275;p34"/>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aphicFrame>
        <p:nvGraphicFramePr>
          <p:cNvPr id="276" name="Google Shape;276;p34"/>
          <p:cNvGraphicFramePr/>
          <p:nvPr/>
        </p:nvGraphicFramePr>
        <p:xfrm>
          <a:off x="212942" y="2221993"/>
          <a:ext cx="3000000" cy="3000000"/>
        </p:xfrm>
        <a:graphic>
          <a:graphicData uri="http://schemas.openxmlformats.org/drawingml/2006/table">
            <a:tbl>
              <a:tblPr bandRow="1" firstRow="1">
                <a:noFill/>
                <a:tableStyleId>{C5875989-7DA1-44C1-A535-D963FF7A1989}</a:tableStyleId>
              </a:tblPr>
              <a:tblGrid>
                <a:gridCol w="2877425"/>
                <a:gridCol w="2877425"/>
                <a:gridCol w="2877425"/>
                <a:gridCol w="2877425"/>
              </a:tblGrid>
              <a:tr h="391075">
                <a:tc>
                  <a:txBody>
                    <a:bodyPr/>
                    <a:lstStyle/>
                    <a:p>
                      <a:pPr indent="0" lvl="0" marL="0" marR="0" rtl="0" algn="l">
                        <a:spcBef>
                          <a:spcPts val="0"/>
                        </a:spcBef>
                        <a:spcAft>
                          <a:spcPts val="0"/>
                        </a:spcAft>
                        <a:buNone/>
                      </a:pPr>
                      <a:r>
                        <a:rPr b="1" lang="en-US" sz="2000" u="none" cap="none" strike="noStrike">
                          <a:latin typeface="Times New Roman"/>
                          <a:ea typeface="Times New Roman"/>
                          <a:cs typeface="Times New Roman"/>
                          <a:sym typeface="Times New Roman"/>
                        </a:rPr>
                        <a:t>YOLOv2</a:t>
                      </a:r>
                      <a:endParaRPr sz="2000"/>
                    </a:p>
                  </a:txBody>
                  <a:tcPr marT="83825" marB="83825" marR="167650" marL="167650"/>
                </a:tc>
                <a:tc>
                  <a:txBody>
                    <a:bodyPr/>
                    <a:lstStyle/>
                    <a:p>
                      <a:pPr indent="0" lvl="0" marL="0" marR="0" rtl="0" algn="l">
                        <a:spcBef>
                          <a:spcPts val="0"/>
                        </a:spcBef>
                        <a:spcAft>
                          <a:spcPts val="0"/>
                        </a:spcAft>
                        <a:buNone/>
                      </a:pPr>
                      <a:r>
                        <a:rPr b="1" lang="en-US" sz="2000">
                          <a:latin typeface="Times New Roman"/>
                          <a:ea typeface="Times New Roman"/>
                          <a:cs typeface="Times New Roman"/>
                          <a:sym typeface="Times New Roman"/>
                        </a:rPr>
                        <a:t>YOLO9000</a:t>
                      </a:r>
                      <a:endParaRPr sz="2000"/>
                    </a:p>
                  </a:txBody>
                  <a:tcPr marT="83825" marB="83825" marR="167650" marL="167650"/>
                </a:tc>
                <a:tc>
                  <a:txBody>
                    <a:bodyPr/>
                    <a:lstStyle/>
                    <a:p>
                      <a:pPr indent="0" lvl="0" marL="0" marR="0" rtl="0" algn="l">
                        <a:spcBef>
                          <a:spcPts val="0"/>
                        </a:spcBef>
                        <a:spcAft>
                          <a:spcPts val="0"/>
                        </a:spcAft>
                        <a:buNone/>
                      </a:pPr>
                      <a:r>
                        <a:rPr b="1" lang="en-US" sz="2000">
                          <a:latin typeface="Times New Roman"/>
                          <a:ea typeface="Times New Roman"/>
                          <a:cs typeface="Times New Roman"/>
                          <a:sym typeface="Times New Roman"/>
                        </a:rPr>
                        <a:t>YOLOv3</a:t>
                      </a:r>
                      <a:endParaRPr sz="2000"/>
                    </a:p>
                  </a:txBody>
                  <a:tcPr marT="83825" marB="83825" marR="167650" marL="167650"/>
                </a:tc>
                <a:tc>
                  <a:txBody>
                    <a:bodyPr/>
                    <a:lstStyle/>
                    <a:p>
                      <a:pPr indent="0" lvl="0" marL="0" marR="0" rtl="0" algn="l">
                        <a:spcBef>
                          <a:spcPts val="0"/>
                        </a:spcBef>
                        <a:spcAft>
                          <a:spcPts val="0"/>
                        </a:spcAft>
                        <a:buNone/>
                      </a:pPr>
                      <a:r>
                        <a:rPr b="1" lang="en-US" sz="2000">
                          <a:latin typeface="Times New Roman"/>
                          <a:ea typeface="Times New Roman"/>
                          <a:cs typeface="Times New Roman"/>
                          <a:sym typeface="Times New Roman"/>
                        </a:rPr>
                        <a:t>YOLOv4+</a:t>
                      </a:r>
                      <a:endParaRPr sz="2000"/>
                    </a:p>
                  </a:txBody>
                  <a:tcPr marT="83825" marB="83825" marR="167650" marL="167650"/>
                </a:tc>
              </a:tr>
              <a:tr h="887150">
                <a:tc>
                  <a:txBody>
                    <a:bodyPr/>
                    <a:lstStyle/>
                    <a:p>
                      <a:pPr indent="0" lvl="0" marL="0" marR="0" rtl="0" algn="l">
                        <a:lnSpc>
                          <a:spcPct val="100000"/>
                        </a:lnSpc>
                        <a:spcBef>
                          <a:spcPts val="0"/>
                        </a:spcBef>
                        <a:spcAft>
                          <a:spcPts val="0"/>
                        </a:spcAft>
                        <a:buClr>
                          <a:srgbClr val="3F3F3F"/>
                        </a:buClr>
                        <a:buSzPts val="2000"/>
                        <a:buFont typeface="Times New Roman"/>
                        <a:buNone/>
                      </a:pPr>
                      <a:r>
                        <a:rPr lang="en-US" sz="2000">
                          <a:solidFill>
                            <a:srgbClr val="3F3F3F"/>
                          </a:solidFill>
                          <a:latin typeface="Times New Roman"/>
                          <a:ea typeface="Times New Roman"/>
                          <a:cs typeface="Times New Roman"/>
                          <a:sym typeface="Times New Roman"/>
                        </a:rPr>
                        <a:t>YOLOv2 detects even the smallest of  objects in groups and the localization accuracy, Anchor boxes</a:t>
                      </a:r>
                      <a:endParaRPr/>
                    </a:p>
                    <a:p>
                      <a:pPr indent="0" lvl="0" marL="0" marR="0" rtl="0" algn="l">
                        <a:spcBef>
                          <a:spcPts val="0"/>
                        </a:spcBef>
                        <a:spcAft>
                          <a:spcPts val="0"/>
                        </a:spcAft>
                        <a:buNone/>
                      </a:pPr>
                      <a:r>
                        <a:t/>
                      </a:r>
                      <a:endParaRPr sz="2000">
                        <a:solidFill>
                          <a:srgbClr val="3F3F3F"/>
                        </a:solidFill>
                        <a:latin typeface="Times New Roman"/>
                        <a:ea typeface="Times New Roman"/>
                        <a:cs typeface="Times New Roman"/>
                        <a:sym typeface="Times New Roman"/>
                      </a:endParaRPr>
                    </a:p>
                  </a:txBody>
                  <a:tcPr marT="83825" marB="83825" marR="167650" marL="167650"/>
                </a:tc>
                <a:tc>
                  <a:txBody>
                    <a:bodyPr/>
                    <a:lstStyle/>
                    <a:p>
                      <a:pPr indent="0" lvl="0" marL="0" marR="0" rtl="0" algn="l">
                        <a:spcBef>
                          <a:spcPts val="0"/>
                        </a:spcBef>
                        <a:spcAft>
                          <a:spcPts val="0"/>
                        </a:spcAft>
                        <a:buNone/>
                      </a:pPr>
                      <a:r>
                        <a:rPr lang="en-US" sz="2000">
                          <a:solidFill>
                            <a:srgbClr val="3F3F3F"/>
                          </a:solidFill>
                          <a:latin typeface="Times New Roman"/>
                          <a:ea typeface="Times New Roman"/>
                          <a:cs typeface="Times New Roman"/>
                          <a:sym typeface="Times New Roman"/>
                        </a:rPr>
                        <a:t>An algorithm to detect more classes than COCO, capable of detecting more than 9000 classes.</a:t>
                      </a:r>
                      <a:endParaRPr/>
                    </a:p>
                  </a:txBody>
                  <a:tcPr marT="83825" marB="83825" marR="167650" marL="167650"/>
                </a:tc>
                <a:tc>
                  <a:txBody>
                    <a:bodyPr/>
                    <a:lstStyle/>
                    <a:p>
                      <a:pPr indent="0" lvl="0" marL="0" marR="0" rtl="0" algn="l">
                        <a:spcBef>
                          <a:spcPts val="0"/>
                        </a:spcBef>
                        <a:spcAft>
                          <a:spcPts val="0"/>
                        </a:spcAft>
                        <a:buNone/>
                      </a:pPr>
                      <a:r>
                        <a:rPr lang="en-US" sz="2000">
                          <a:solidFill>
                            <a:srgbClr val="3F3F3F"/>
                          </a:solidFill>
                          <a:latin typeface="Times New Roman"/>
                          <a:ea typeface="Times New Roman"/>
                          <a:cs typeface="Times New Roman"/>
                          <a:sym typeface="Times New Roman"/>
                        </a:rPr>
                        <a:t>YOLOv3 uses a much more complex DarkNet-53 as the model backbone.</a:t>
                      </a:r>
                      <a:endParaRPr/>
                    </a:p>
                  </a:txBody>
                  <a:tcPr marT="83825" marB="83825" marR="167650" marL="167650"/>
                </a:tc>
                <a:tc>
                  <a:txBody>
                    <a:bodyPr/>
                    <a:lstStyle/>
                    <a:p>
                      <a:pPr indent="0" lvl="0" marL="0" marR="0" rtl="0" algn="l">
                        <a:spcBef>
                          <a:spcPts val="0"/>
                        </a:spcBef>
                        <a:spcAft>
                          <a:spcPts val="0"/>
                        </a:spcAft>
                        <a:buNone/>
                      </a:pPr>
                      <a:r>
                        <a:rPr lang="en-US" sz="2000">
                          <a:solidFill>
                            <a:srgbClr val="3F3F3F"/>
                          </a:solidFill>
                          <a:latin typeface="Times New Roman"/>
                          <a:ea typeface="Times New Roman"/>
                          <a:cs typeface="Times New Roman"/>
                          <a:sym typeface="Times New Roman"/>
                        </a:rPr>
                        <a:t>Weighted  Residual Connections, Cross Mini Batch Normalization</a:t>
                      </a:r>
                      <a:endParaRPr/>
                    </a:p>
                  </a:txBody>
                  <a:tcPr marT="83825" marB="83825" marR="167650" marL="167650"/>
                </a:tc>
              </a:tr>
              <a:tr h="1400300">
                <a:tc>
                  <a:txBody>
                    <a:bodyPr/>
                    <a:lstStyle/>
                    <a:p>
                      <a:pPr indent="0" lvl="0" marL="0" marR="0" rtl="0" algn="l">
                        <a:lnSpc>
                          <a:spcPct val="100000"/>
                        </a:lnSpc>
                        <a:spcBef>
                          <a:spcPts val="0"/>
                        </a:spcBef>
                        <a:spcAft>
                          <a:spcPts val="0"/>
                        </a:spcAft>
                        <a:buClr>
                          <a:srgbClr val="3F3F3F"/>
                        </a:buClr>
                        <a:buSzPts val="2000"/>
                        <a:buFont typeface="Times New Roman"/>
                        <a:buNone/>
                      </a:pPr>
                      <a:r>
                        <a:rPr lang="en-US" sz="2000">
                          <a:solidFill>
                            <a:srgbClr val="3F3F3F"/>
                          </a:solidFill>
                          <a:latin typeface="Times New Roman"/>
                          <a:ea typeface="Times New Roman"/>
                          <a:cs typeface="Times New Roman"/>
                          <a:sym typeface="Times New Roman"/>
                        </a:rPr>
                        <a:t>Increased mean Average Precision of the network by introducing </a:t>
                      </a:r>
                      <a:r>
                        <a:rPr i="1" lang="en-US" sz="2000">
                          <a:solidFill>
                            <a:srgbClr val="3F3F3F"/>
                          </a:solidFill>
                          <a:latin typeface="Times New Roman"/>
                          <a:ea typeface="Times New Roman"/>
                          <a:cs typeface="Times New Roman"/>
                          <a:sym typeface="Times New Roman"/>
                        </a:rPr>
                        <a:t>batch normalization</a:t>
                      </a:r>
                      <a:r>
                        <a:rPr lang="en-US" sz="2000">
                          <a:solidFill>
                            <a:srgbClr val="3F3F3F"/>
                          </a:solidFill>
                          <a:latin typeface="Times New Roman"/>
                          <a:ea typeface="Times New Roman"/>
                          <a:cs typeface="Times New Roman"/>
                          <a:sym typeface="Times New Roman"/>
                        </a:rPr>
                        <a:t>.</a:t>
                      </a:r>
                      <a:endParaRPr/>
                    </a:p>
                    <a:p>
                      <a:pPr indent="0" lvl="0" marL="0" marR="0" rtl="0" algn="l">
                        <a:spcBef>
                          <a:spcPts val="0"/>
                        </a:spcBef>
                        <a:spcAft>
                          <a:spcPts val="0"/>
                        </a:spcAft>
                        <a:buNone/>
                      </a:pPr>
                      <a:r>
                        <a:t/>
                      </a:r>
                      <a:endParaRPr sz="2000">
                        <a:solidFill>
                          <a:srgbClr val="3F3F3F"/>
                        </a:solidFill>
                        <a:latin typeface="Times New Roman"/>
                        <a:ea typeface="Times New Roman"/>
                        <a:cs typeface="Times New Roman"/>
                        <a:sym typeface="Times New Roman"/>
                      </a:endParaRPr>
                    </a:p>
                  </a:txBody>
                  <a:tcPr marT="83825" marB="83825" marR="167650" marL="167650"/>
                </a:tc>
                <a:tc>
                  <a:txBody>
                    <a:bodyPr/>
                    <a:lstStyle/>
                    <a:p>
                      <a:pPr indent="0" lvl="0" marL="0" marR="0" rtl="0" algn="l">
                        <a:spcBef>
                          <a:spcPts val="0"/>
                        </a:spcBef>
                        <a:spcAft>
                          <a:spcPts val="0"/>
                        </a:spcAft>
                        <a:buNone/>
                      </a:pPr>
                      <a:r>
                        <a:rPr lang="en-US" sz="2000">
                          <a:solidFill>
                            <a:srgbClr val="3F3F3F"/>
                          </a:solidFill>
                          <a:latin typeface="Times New Roman"/>
                          <a:ea typeface="Times New Roman"/>
                          <a:cs typeface="Times New Roman"/>
                          <a:sym typeface="Times New Roman"/>
                        </a:rPr>
                        <a:t>However, it provides a lower mean Average Precision as compared to YOLOv2</a:t>
                      </a:r>
                      <a:endParaRPr/>
                    </a:p>
                  </a:txBody>
                  <a:tcPr marT="83825" marB="83825" marR="167650" marL="167650"/>
                </a:tc>
                <a:tc>
                  <a:txBody>
                    <a:bodyPr/>
                    <a:lstStyle/>
                    <a:p>
                      <a:pPr indent="0" lvl="0" marL="0" marR="0" rtl="0" algn="l">
                        <a:spcBef>
                          <a:spcPts val="0"/>
                        </a:spcBef>
                        <a:spcAft>
                          <a:spcPts val="0"/>
                        </a:spcAft>
                        <a:buNone/>
                      </a:pPr>
                      <a:r>
                        <a:rPr lang="en-US" sz="2000">
                          <a:solidFill>
                            <a:srgbClr val="3F3F3F"/>
                          </a:solidFill>
                          <a:latin typeface="Times New Roman"/>
                          <a:ea typeface="Times New Roman"/>
                          <a:cs typeface="Times New Roman"/>
                          <a:sym typeface="Times New Roman"/>
                        </a:rPr>
                        <a:t>A 106 layer neural network complete with residual blocks and up-sampling networks</a:t>
                      </a:r>
                      <a:endParaRPr/>
                    </a:p>
                  </a:txBody>
                  <a:tcPr marT="83825" marB="83825" marR="167650" marL="167650"/>
                </a:tc>
                <a:tc>
                  <a:txBody>
                    <a:bodyPr/>
                    <a:lstStyle/>
                    <a:p>
                      <a:pPr indent="0" lvl="0" marL="0" marR="0" rtl="0" algn="l">
                        <a:spcBef>
                          <a:spcPts val="0"/>
                        </a:spcBef>
                        <a:spcAft>
                          <a:spcPts val="0"/>
                        </a:spcAft>
                        <a:buNone/>
                      </a:pPr>
                      <a:r>
                        <a:rPr lang="en-US" sz="2000">
                          <a:solidFill>
                            <a:srgbClr val="3F3F3F"/>
                          </a:solidFill>
                          <a:latin typeface="Times New Roman"/>
                          <a:ea typeface="Times New Roman"/>
                          <a:cs typeface="Times New Roman"/>
                          <a:sym typeface="Times New Roman"/>
                        </a:rPr>
                        <a:t>YOLOv5 is an open-source project based on the YOLO model pre-trained on the COCO dataset</a:t>
                      </a:r>
                      <a:endParaRPr/>
                    </a:p>
                  </a:txBody>
                  <a:tcPr marT="83825" marB="83825" marR="167650" marL="167650"/>
                </a:tc>
              </a:tr>
            </a:tbl>
          </a:graphicData>
        </a:graphic>
      </p:graphicFrame>
    </p:spTree>
  </p:cSld>
  <p:clrMapOvr>
    <a:masterClrMapping/>
  </p:clrMapOvr>
  <mc:AlternateContent>
    <mc:Choice Requires="p14">
      <p:transition spd="slow" p14:dur="34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Importance of YOLO</a:t>
            </a:r>
            <a:endParaRPr/>
          </a:p>
        </p:txBody>
      </p:sp>
      <p:sp>
        <p:nvSpPr>
          <p:cNvPr id="282" name="Google Shape;282;p35"/>
          <p:cNvSpPr txBox="1"/>
          <p:nvPr>
            <p:ph idx="1" type="body"/>
          </p:nvPr>
        </p:nvSpPr>
        <p:spPr>
          <a:xfrm>
            <a:off x="838200" y="1600157"/>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F3F3F"/>
              </a:buClr>
              <a:buSzPts val="2400"/>
              <a:buChar char="•"/>
            </a:pPr>
            <a:r>
              <a:rPr lang="en-US" sz="2400">
                <a:solidFill>
                  <a:srgbClr val="3F3F3F"/>
                </a:solidFill>
                <a:latin typeface="Times New Roman"/>
                <a:ea typeface="Times New Roman"/>
                <a:cs typeface="Times New Roman"/>
                <a:sym typeface="Times New Roman"/>
              </a:rPr>
              <a:t>YOLO algorithm is important because of the following reasons:</a:t>
            </a:r>
            <a:endParaRPr/>
          </a:p>
          <a:p>
            <a:pPr indent="-228600" lvl="0" marL="228600" rtl="0" algn="l">
              <a:lnSpc>
                <a:spcPct val="90000"/>
              </a:lnSpc>
              <a:spcBef>
                <a:spcPts val="1000"/>
              </a:spcBef>
              <a:spcAft>
                <a:spcPts val="0"/>
              </a:spcAft>
              <a:buClr>
                <a:srgbClr val="3F3F3F"/>
              </a:buClr>
              <a:buSzPts val="2400"/>
              <a:buChar char="•"/>
            </a:pPr>
            <a:r>
              <a:rPr b="1" lang="en-US" sz="2400">
                <a:solidFill>
                  <a:srgbClr val="3F3F3F"/>
                </a:solidFill>
                <a:latin typeface="Times New Roman"/>
                <a:ea typeface="Times New Roman"/>
                <a:cs typeface="Times New Roman"/>
                <a:sym typeface="Times New Roman"/>
              </a:rPr>
              <a:t>Speed:</a:t>
            </a:r>
            <a:r>
              <a:rPr lang="en-US" sz="2400">
                <a:solidFill>
                  <a:srgbClr val="3F3F3F"/>
                </a:solidFill>
                <a:latin typeface="Times New Roman"/>
                <a:ea typeface="Times New Roman"/>
                <a:cs typeface="Times New Roman"/>
                <a:sym typeface="Times New Roman"/>
              </a:rPr>
              <a:t> This algorithm improves the speed of detection because it can predict objects in real-time.</a:t>
            </a:r>
            <a:endParaRPr/>
          </a:p>
          <a:p>
            <a:pPr indent="-228600" lvl="0" marL="228600" rtl="0" algn="l">
              <a:lnSpc>
                <a:spcPct val="90000"/>
              </a:lnSpc>
              <a:spcBef>
                <a:spcPts val="1000"/>
              </a:spcBef>
              <a:spcAft>
                <a:spcPts val="0"/>
              </a:spcAft>
              <a:buClr>
                <a:srgbClr val="3F3F3F"/>
              </a:buClr>
              <a:buSzPts val="2400"/>
              <a:buChar char="•"/>
            </a:pPr>
            <a:r>
              <a:rPr b="1" lang="en-US" sz="2400">
                <a:solidFill>
                  <a:srgbClr val="3F3F3F"/>
                </a:solidFill>
                <a:latin typeface="Times New Roman"/>
                <a:ea typeface="Times New Roman"/>
                <a:cs typeface="Times New Roman"/>
                <a:sym typeface="Times New Roman"/>
              </a:rPr>
              <a:t>High accuracy:</a:t>
            </a:r>
            <a:r>
              <a:rPr lang="en-US" sz="2400">
                <a:solidFill>
                  <a:srgbClr val="3F3F3F"/>
                </a:solidFill>
                <a:latin typeface="Times New Roman"/>
                <a:ea typeface="Times New Roman"/>
                <a:cs typeface="Times New Roman"/>
                <a:sym typeface="Times New Roman"/>
              </a:rPr>
              <a:t> YOLO is a predictive technique that provides accurate results with minimal background errors.</a:t>
            </a:r>
            <a:endParaRPr/>
          </a:p>
          <a:p>
            <a:pPr indent="-228600" lvl="0" marL="228600" rtl="0" algn="l">
              <a:lnSpc>
                <a:spcPct val="90000"/>
              </a:lnSpc>
              <a:spcBef>
                <a:spcPts val="1000"/>
              </a:spcBef>
              <a:spcAft>
                <a:spcPts val="0"/>
              </a:spcAft>
              <a:buClr>
                <a:srgbClr val="3F3F3F"/>
              </a:buClr>
              <a:buSzPts val="2400"/>
              <a:buChar char="•"/>
            </a:pPr>
            <a:r>
              <a:rPr b="1" lang="en-US" sz="2400">
                <a:solidFill>
                  <a:srgbClr val="3F3F3F"/>
                </a:solidFill>
                <a:latin typeface="Times New Roman"/>
                <a:ea typeface="Times New Roman"/>
                <a:cs typeface="Times New Roman"/>
                <a:sym typeface="Times New Roman"/>
              </a:rPr>
              <a:t>Learning capabilities:</a:t>
            </a:r>
            <a:r>
              <a:rPr lang="en-US" sz="2400">
                <a:solidFill>
                  <a:srgbClr val="3F3F3F"/>
                </a:solidFill>
                <a:latin typeface="Times New Roman"/>
                <a:ea typeface="Times New Roman"/>
                <a:cs typeface="Times New Roman"/>
                <a:sym typeface="Times New Roman"/>
              </a:rPr>
              <a:t> The algorithm has excellent learning capabilities that enable it to learn the representations of objects and apply them in object detection.</a:t>
            </a:r>
            <a:br>
              <a:rPr lang="en-US"/>
            </a:b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30" name="Shape 130"/>
        <p:cNvGrpSpPr/>
        <p:nvPr/>
      </p:nvGrpSpPr>
      <p:grpSpPr>
        <a:xfrm>
          <a:off x="0" y="0"/>
          <a:ext cx="0" cy="0"/>
          <a:chOff x="0" y="0"/>
          <a:chExt cx="0" cy="0"/>
        </a:xfrm>
      </p:grpSpPr>
      <p:sp>
        <p:nvSpPr>
          <p:cNvPr id="131" name="Google Shape;131;p17"/>
          <p:cNvSpPr/>
          <p:nvPr/>
        </p:nvSpPr>
        <p:spPr>
          <a:xfrm>
            <a:off x="0" y="-3324"/>
            <a:ext cx="12192000" cy="6861324"/>
          </a:xfrm>
          <a:prstGeom prst="rect">
            <a:avLst/>
          </a:prstGeom>
          <a:solidFill>
            <a:schemeClr val="dk1">
              <a:alpha val="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2" name="Google Shape;132;p17"/>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3" name="Google Shape;133;p17"/>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17"/>
          <p:cNvSpPr txBox="1"/>
          <p:nvPr>
            <p:ph type="title"/>
          </p:nvPr>
        </p:nvSpPr>
        <p:spPr>
          <a:xfrm>
            <a:off x="833099" y="903287"/>
            <a:ext cx="1052070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b="1" lang="en-US" u="sng"/>
              <a:t>Object Detection</a:t>
            </a:r>
            <a:br>
              <a:rPr lang="en-US"/>
            </a:br>
            <a:endParaRPr/>
          </a:p>
        </p:txBody>
      </p:sp>
      <p:sp>
        <p:nvSpPr>
          <p:cNvPr id="135" name="Google Shape;135;p17"/>
          <p:cNvSpPr txBox="1"/>
          <p:nvPr>
            <p:ph idx="1" type="body"/>
          </p:nvPr>
        </p:nvSpPr>
        <p:spPr>
          <a:xfrm>
            <a:off x="838199" y="1969558"/>
            <a:ext cx="4936067" cy="3985155"/>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lt1"/>
              </a:buClr>
              <a:buSzPct val="100000"/>
              <a:buNone/>
            </a:pPr>
            <a:r>
              <a:rPr lang="en-US" sz="2000">
                <a:latin typeface="Times New Roman"/>
                <a:ea typeface="Times New Roman"/>
                <a:cs typeface="Times New Roman"/>
                <a:sym typeface="Times New Roman"/>
              </a:rPr>
              <a:t>It is a phenomenon in </a:t>
            </a:r>
            <a:r>
              <a:rPr lang="en-US" sz="2000" u="sng">
                <a:solidFill>
                  <a:schemeClr val="hlink"/>
                </a:solidFill>
                <a:latin typeface="Times New Roman"/>
                <a:ea typeface="Times New Roman"/>
                <a:cs typeface="Times New Roman"/>
                <a:sym typeface="Times New Roman"/>
                <a:hlinkClick r:id="rId3"/>
              </a:rPr>
              <a:t>computer vision</a:t>
            </a:r>
            <a:r>
              <a:rPr lang="en-US" sz="2000">
                <a:latin typeface="Times New Roman"/>
                <a:ea typeface="Times New Roman"/>
                <a:cs typeface="Times New Roman"/>
                <a:sym typeface="Times New Roman"/>
              </a:rPr>
              <a:t> that involves the detection of various objects (eg. people, cars, chairs, stones, buildings, and animals) in digital images or videos. </a:t>
            </a:r>
            <a:endParaRPr/>
          </a:p>
          <a:p>
            <a:pPr indent="0" lvl="0" marL="0" rtl="0" algn="l">
              <a:lnSpc>
                <a:spcPct val="90000"/>
              </a:lnSpc>
              <a:spcBef>
                <a:spcPts val="1000"/>
              </a:spcBef>
              <a:spcAft>
                <a:spcPts val="0"/>
              </a:spcAft>
              <a:buClr>
                <a:schemeClr val="lt1"/>
              </a:buClr>
              <a:buSzPct val="100000"/>
              <a:buNone/>
            </a:pPr>
            <a:r>
              <a:rPr lang="en-US" sz="2000">
                <a:latin typeface="Times New Roman"/>
                <a:ea typeface="Times New Roman"/>
                <a:cs typeface="Times New Roman"/>
                <a:sym typeface="Times New Roman"/>
              </a:rPr>
              <a:t>This phenomenon answers two basic questions:</a:t>
            </a:r>
            <a:endParaRPr/>
          </a:p>
          <a:p>
            <a:pPr indent="0" lvl="0" marL="0" rtl="0" algn="l">
              <a:lnSpc>
                <a:spcPct val="90000"/>
              </a:lnSpc>
              <a:spcBef>
                <a:spcPts val="1000"/>
              </a:spcBef>
              <a:spcAft>
                <a:spcPts val="0"/>
              </a:spcAft>
              <a:buClr>
                <a:schemeClr val="lt1"/>
              </a:buClr>
              <a:buSzPct val="100000"/>
              <a:buNone/>
            </a:pPr>
            <a:r>
              <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lt1"/>
              </a:buClr>
              <a:buSzPct val="100000"/>
              <a:buNone/>
            </a:pPr>
            <a:r>
              <a:rPr i="1" lang="en-US" sz="2000">
                <a:latin typeface="Times New Roman"/>
                <a:ea typeface="Times New Roman"/>
                <a:cs typeface="Times New Roman"/>
                <a:sym typeface="Times New Roman"/>
              </a:rPr>
              <a:t>What is the object?</a:t>
            </a:r>
            <a:r>
              <a:rPr lang="en-US" sz="20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lt1"/>
              </a:buClr>
              <a:buSzPct val="100000"/>
              <a:buNone/>
            </a:pPr>
            <a:r>
              <a:rPr lang="en-US" sz="2000">
                <a:latin typeface="Times New Roman"/>
                <a:ea typeface="Times New Roman"/>
                <a:cs typeface="Times New Roman"/>
                <a:sym typeface="Times New Roman"/>
              </a:rPr>
              <a:t>This question seeks to identify the object in a specific image.</a:t>
            </a:r>
            <a:endParaRPr/>
          </a:p>
          <a:p>
            <a:pPr indent="0" lvl="0" marL="0" rtl="0" algn="l">
              <a:lnSpc>
                <a:spcPct val="90000"/>
              </a:lnSpc>
              <a:spcBef>
                <a:spcPts val="1000"/>
              </a:spcBef>
              <a:spcAft>
                <a:spcPts val="0"/>
              </a:spcAft>
              <a:buClr>
                <a:schemeClr val="lt1"/>
              </a:buClr>
              <a:buSzPct val="100000"/>
              <a:buNone/>
            </a:pPr>
            <a:r>
              <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lt1"/>
              </a:buClr>
              <a:buSzPct val="100000"/>
              <a:buNone/>
            </a:pPr>
            <a:r>
              <a:rPr i="1" lang="en-US" sz="2000">
                <a:latin typeface="Times New Roman"/>
                <a:ea typeface="Times New Roman"/>
                <a:cs typeface="Times New Roman"/>
                <a:sym typeface="Times New Roman"/>
              </a:rPr>
              <a:t>Where is it?</a:t>
            </a:r>
            <a:r>
              <a:rPr lang="en-US" sz="2000">
                <a:latin typeface="Times New Roman"/>
                <a:ea typeface="Times New Roman"/>
                <a:cs typeface="Times New Roman"/>
                <a:sym typeface="Times New Roman"/>
              </a:rPr>
              <a:t> </a:t>
            </a:r>
            <a:endParaRPr/>
          </a:p>
          <a:p>
            <a:pPr indent="0" lvl="0" marL="0" rtl="0" algn="l">
              <a:lnSpc>
                <a:spcPct val="90000"/>
              </a:lnSpc>
              <a:spcBef>
                <a:spcPts val="1000"/>
              </a:spcBef>
              <a:spcAft>
                <a:spcPts val="0"/>
              </a:spcAft>
              <a:buClr>
                <a:schemeClr val="lt1"/>
              </a:buClr>
              <a:buSzPct val="100000"/>
              <a:buNone/>
            </a:pPr>
            <a:r>
              <a:rPr lang="en-US" sz="2000">
                <a:latin typeface="Times New Roman"/>
                <a:ea typeface="Times New Roman"/>
                <a:cs typeface="Times New Roman"/>
                <a:sym typeface="Times New Roman"/>
              </a:rPr>
              <a:t>This question seeks to establish the exact location of the object within the image.</a:t>
            </a:r>
            <a:br>
              <a:rPr lang="en-US"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pic>
        <p:nvPicPr>
          <p:cNvPr descr="A picture containing text, cat, screenshot&#10;&#10;Description automatically generated" id="136" name="Google Shape;136;p17"/>
          <p:cNvPicPr preferRelativeResize="0"/>
          <p:nvPr/>
        </p:nvPicPr>
        <p:blipFill rotWithShape="1">
          <a:blip r:embed="rId4">
            <a:alphaModFix/>
          </a:blip>
          <a:srcRect b="0" l="0" r="0" t="0"/>
          <a:stretch/>
        </p:blipFill>
        <p:spPr>
          <a:xfrm>
            <a:off x="5893377" y="1884221"/>
            <a:ext cx="5535846" cy="30862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18"/>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Two-stage object detection</a:t>
            </a:r>
            <a:br>
              <a:rPr lang="en-US" sz="3000">
                <a:latin typeface="Times New Roman"/>
                <a:ea typeface="Times New Roman"/>
                <a:cs typeface="Times New Roman"/>
                <a:sym typeface="Times New Roman"/>
              </a:rPr>
            </a:br>
            <a:endParaRPr sz="3000"/>
          </a:p>
        </p:txBody>
      </p:sp>
      <p:sp>
        <p:nvSpPr>
          <p:cNvPr id="143" name="Google Shape;143;p18"/>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4" name="Google Shape;144;p18"/>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F3F3F"/>
              </a:buClr>
              <a:buSzPts val="2200"/>
              <a:buChar char="•"/>
            </a:pPr>
            <a:r>
              <a:rPr lang="en-US" sz="2200">
                <a:solidFill>
                  <a:srgbClr val="3F3F3F"/>
                </a:solidFill>
                <a:latin typeface="Times New Roman"/>
                <a:ea typeface="Times New Roman"/>
                <a:cs typeface="Times New Roman"/>
                <a:sym typeface="Times New Roman"/>
              </a:rPr>
              <a:t>Two-stage object detection refers to the use of algorithms that break down the object detection problem statement into the following two-stages: </a:t>
            </a:r>
            <a:endParaRPr/>
          </a:p>
          <a:p>
            <a:pPr indent="-228600" lvl="0" marL="228600" rtl="0" algn="l">
              <a:lnSpc>
                <a:spcPct val="90000"/>
              </a:lnSpc>
              <a:spcBef>
                <a:spcPts val="1000"/>
              </a:spcBef>
              <a:spcAft>
                <a:spcPts val="0"/>
              </a:spcAft>
              <a:buClr>
                <a:srgbClr val="3F3F3F"/>
              </a:buClr>
              <a:buSzPts val="2200"/>
              <a:buChar char="•"/>
            </a:pPr>
            <a:r>
              <a:rPr lang="en-US" sz="2200">
                <a:solidFill>
                  <a:srgbClr val="3F3F3F"/>
                </a:solidFill>
                <a:latin typeface="Times New Roman"/>
                <a:ea typeface="Times New Roman"/>
                <a:cs typeface="Times New Roman"/>
                <a:sym typeface="Times New Roman"/>
              </a:rPr>
              <a:t>Detecting possible object regions.</a:t>
            </a:r>
            <a:endParaRPr/>
          </a:p>
          <a:p>
            <a:pPr indent="-228600" lvl="0" marL="228600" rtl="0" algn="l">
              <a:lnSpc>
                <a:spcPct val="90000"/>
              </a:lnSpc>
              <a:spcBef>
                <a:spcPts val="1000"/>
              </a:spcBef>
              <a:spcAft>
                <a:spcPts val="0"/>
              </a:spcAft>
              <a:buClr>
                <a:srgbClr val="3F3F3F"/>
              </a:buClr>
              <a:buSzPts val="2200"/>
              <a:buChar char="•"/>
            </a:pPr>
            <a:r>
              <a:rPr lang="en-US" sz="2200">
                <a:solidFill>
                  <a:srgbClr val="3F3F3F"/>
                </a:solidFill>
                <a:latin typeface="Times New Roman"/>
                <a:ea typeface="Times New Roman"/>
                <a:cs typeface="Times New Roman"/>
                <a:sym typeface="Times New Roman"/>
              </a:rPr>
              <a:t>Classifying the image in those regions into object classes.</a:t>
            </a:r>
            <a:endParaRPr/>
          </a:p>
          <a:p>
            <a:pPr indent="-88900" lvl="0" marL="228600" rtl="0" algn="l">
              <a:lnSpc>
                <a:spcPct val="90000"/>
              </a:lnSpc>
              <a:spcBef>
                <a:spcPts val="1000"/>
              </a:spcBef>
              <a:spcAft>
                <a:spcPts val="0"/>
              </a:spcAft>
              <a:buClr>
                <a:schemeClr val="dk1"/>
              </a:buClr>
              <a:buSzPts val="2200"/>
              <a:buNone/>
            </a:pPr>
            <a:r>
              <a:t/>
            </a:r>
            <a:endParaRPr sz="2200"/>
          </a:p>
          <a:p>
            <a:pPr indent="-88900" lvl="0" marL="228600" rtl="0" algn="l">
              <a:lnSpc>
                <a:spcPct val="90000"/>
              </a:lnSpc>
              <a:spcBef>
                <a:spcPts val="1000"/>
              </a:spcBef>
              <a:spcAft>
                <a:spcPts val="0"/>
              </a:spcAft>
              <a:buClr>
                <a:schemeClr val="dk1"/>
              </a:buClr>
              <a:buSzPts val="2200"/>
              <a:buNone/>
            </a:pPr>
            <a:r>
              <a:t/>
            </a:r>
            <a:endParaRPr sz="2200"/>
          </a:p>
        </p:txBody>
      </p:sp>
      <p:pic>
        <p:nvPicPr>
          <p:cNvPr descr="Diagram&#10;&#10;Description automatically generated" id="145" name="Google Shape;145;p18"/>
          <p:cNvPicPr preferRelativeResize="0"/>
          <p:nvPr/>
        </p:nvPicPr>
        <p:blipFill rotWithShape="1">
          <a:blip r:embed="rId3">
            <a:alphaModFix/>
          </a:blip>
          <a:srcRect b="0" l="0" r="0" t="0"/>
          <a:stretch/>
        </p:blipFill>
        <p:spPr>
          <a:xfrm>
            <a:off x="6099048" y="1197647"/>
            <a:ext cx="5458968" cy="4462706"/>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1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p19"/>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52" name="Google Shape;152;p19"/>
          <p:cNvGrpSpPr/>
          <p:nvPr/>
        </p:nvGrpSpPr>
        <p:grpSpPr>
          <a:xfrm>
            <a:off x="4648018" y="641873"/>
            <a:ext cx="6900512" cy="5534038"/>
            <a:chOff x="0" y="1051"/>
            <a:chExt cx="6900512" cy="5534038"/>
          </a:xfrm>
        </p:grpSpPr>
        <p:sp>
          <p:nvSpPr>
            <p:cNvPr id="153" name="Google Shape;153;p19"/>
            <p:cNvSpPr/>
            <p:nvPr/>
          </p:nvSpPr>
          <p:spPr>
            <a:xfrm>
              <a:off x="0" y="1051"/>
              <a:ext cx="6900512" cy="1804359"/>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txBox="1"/>
            <p:nvPr/>
          </p:nvSpPr>
          <p:spPr>
            <a:xfrm>
              <a:off x="88082" y="89133"/>
              <a:ext cx="6724348" cy="1628195"/>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Popular two-step algorithms like Fast-RCNN and Faster-RCNN typically use a Region Proposal Network that proposes regions of interest that might contain objects.</a:t>
              </a:r>
              <a:endParaRPr/>
            </a:p>
          </p:txBody>
        </p:sp>
        <p:sp>
          <p:nvSpPr>
            <p:cNvPr id="155" name="Google Shape;155;p19"/>
            <p:cNvSpPr/>
            <p:nvPr/>
          </p:nvSpPr>
          <p:spPr>
            <a:xfrm>
              <a:off x="0" y="1865890"/>
              <a:ext cx="6900512" cy="1804359"/>
            </a:xfrm>
            <a:prstGeom prst="roundRect">
              <a:avLst>
                <a:gd fmla="val 16667" name="adj"/>
              </a:avLst>
            </a:prstGeom>
            <a:solidFill>
              <a:srgbClr val="C47F6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txBox="1"/>
            <p:nvPr/>
          </p:nvSpPr>
          <p:spPr>
            <a:xfrm>
              <a:off x="88082" y="1953972"/>
              <a:ext cx="6724348" cy="1628195"/>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The output from the RPN is then fed to a classifier that classifies the regions into classes.</a:t>
              </a:r>
              <a:endParaRPr/>
            </a:p>
          </p:txBody>
        </p:sp>
        <p:sp>
          <p:nvSpPr>
            <p:cNvPr id="157" name="Google Shape;157;p19"/>
            <p:cNvSpPr/>
            <p:nvPr/>
          </p:nvSpPr>
          <p:spPr>
            <a:xfrm>
              <a:off x="0" y="3730730"/>
              <a:ext cx="6900512" cy="1804359"/>
            </a:xfrm>
            <a:prstGeom prst="roundRect">
              <a:avLst>
                <a:gd fmla="val 16667" name="adj"/>
              </a:avLst>
            </a:prstGeom>
            <a:solidFill>
              <a:srgbClr val="A4A4A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txBox="1"/>
            <p:nvPr/>
          </p:nvSpPr>
          <p:spPr>
            <a:xfrm>
              <a:off x="88082" y="3818812"/>
              <a:ext cx="6724348" cy="1628195"/>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While this gives accurate results in object detection with a high mean Average Precision (mAP), it results in multiple iterations taking place in the same image, thus slowing down the detection speed of the algorithm and preventing real-time detection.</a:t>
              </a:r>
              <a:endParaRPr/>
            </a:p>
          </p:txBody>
        </p:sp>
      </p:grpSp>
      <p:pic>
        <p:nvPicPr>
          <p:cNvPr descr="Diagram&#10;&#10;Description automatically generated" id="159" name="Google Shape;159;p19"/>
          <p:cNvPicPr preferRelativeResize="0"/>
          <p:nvPr/>
        </p:nvPicPr>
        <p:blipFill rotWithShape="1">
          <a:blip r:embed="rId3">
            <a:alphaModFix/>
          </a:blip>
          <a:srcRect b="0" l="0" r="50611" t="19807"/>
          <a:stretch/>
        </p:blipFill>
        <p:spPr>
          <a:xfrm>
            <a:off x="487949" y="1400174"/>
            <a:ext cx="3347509" cy="4443413"/>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0"/>
          <p:cNvSpPr txBox="1"/>
          <p:nvPr>
            <p:ph idx="1" type="body"/>
          </p:nvPr>
        </p:nvSpPr>
        <p:spPr>
          <a:xfrm>
            <a:off x="291225" y="282325"/>
            <a:ext cx="11748600" cy="6302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CNN : </a:t>
            </a:r>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rPr lang="en-US" sz="1500">
                <a:solidFill>
                  <a:srgbClr val="242424"/>
                </a:solidFill>
                <a:highlight>
                  <a:srgbClr val="FFFFFF"/>
                </a:highlight>
                <a:latin typeface="Georgia"/>
                <a:ea typeface="Georgia"/>
                <a:cs typeface="Georgia"/>
                <a:sym typeface="Georgia"/>
              </a:rPr>
              <a:t>many bounding boxes representing different objects of interest within the image &amp; this is the major reason why you cannot proceed with this problem by building a standard convolutional network followed by a fully connected layer.</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rPr lang="en-US" sz="1500">
                <a:solidFill>
                  <a:srgbClr val="242424"/>
                </a:solidFill>
                <a:highlight>
                  <a:srgbClr val="FFFFFF"/>
                </a:highlight>
                <a:latin typeface="Georgia"/>
                <a:ea typeface="Georgia"/>
                <a:cs typeface="Georgia"/>
                <a:sym typeface="Georgia"/>
              </a:rPr>
              <a:t>A naive approach to solve this problem would be to take different regions of interest from the image, and use a CNN to classify the presence of the object within that region. The problem with this approach is that the objects of interest might have different spatial locations within the image and different aspect ratios. Hence, you would have to select a huge number of regions and this could computationally blow up. Therefore, algorithms like R-CNN, YOLO etc have been developed to find these occurrences and find them fast.</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lnSpc>
                <a:spcPct val="218181"/>
              </a:lnSpc>
              <a:spcBef>
                <a:spcPts val="170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p:txBody>
      </p:sp>
      <p:pic>
        <p:nvPicPr>
          <p:cNvPr id="165" name="Google Shape;165;p20"/>
          <p:cNvPicPr preferRelativeResize="0"/>
          <p:nvPr/>
        </p:nvPicPr>
        <p:blipFill>
          <a:blip r:embed="rId3">
            <a:alphaModFix/>
          </a:blip>
          <a:stretch>
            <a:fillRect/>
          </a:stretch>
        </p:blipFill>
        <p:spPr>
          <a:xfrm>
            <a:off x="2049547" y="3160522"/>
            <a:ext cx="6766926" cy="315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txBox="1"/>
          <p:nvPr>
            <p:ph idx="1" type="body"/>
          </p:nvPr>
        </p:nvSpPr>
        <p:spPr>
          <a:xfrm>
            <a:off x="113375" y="226750"/>
            <a:ext cx="12078600" cy="6535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US" sz="1500">
                <a:solidFill>
                  <a:srgbClr val="242424"/>
                </a:solidFill>
                <a:highlight>
                  <a:srgbClr val="FFFFFF"/>
                </a:highlight>
                <a:latin typeface="Georgia"/>
                <a:ea typeface="Georgia"/>
                <a:cs typeface="Georgia"/>
                <a:sym typeface="Georgia"/>
              </a:rPr>
              <a:t>R-CNN: </a:t>
            </a:r>
            <a:endParaRPr b="1"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Clr>
                <a:schemeClr val="dk1"/>
              </a:buClr>
              <a:buSzPts val="1100"/>
              <a:buFont typeface="Arial"/>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Clr>
                <a:schemeClr val="dk1"/>
              </a:buClr>
              <a:buSzPts val="1100"/>
              <a:buFont typeface="Arial"/>
              <a:buNone/>
            </a:pPr>
            <a:r>
              <a:rPr lang="en-US" sz="1500">
                <a:solidFill>
                  <a:srgbClr val="242424"/>
                </a:solidFill>
                <a:highlight>
                  <a:srgbClr val="FFFFFF"/>
                </a:highlight>
                <a:latin typeface="Georgia"/>
                <a:ea typeface="Georgia"/>
                <a:cs typeface="Georgia"/>
                <a:sym typeface="Georgia"/>
              </a:rPr>
              <a:t>proposed a method where we use selective search to extract just 2000 regions from the image and he called them region proposals. Therefore, now, instead of trying to classify a huge number of regions, you can just work with 2000 regions.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Clr>
                <a:schemeClr val="dk1"/>
              </a:buClr>
              <a:buSzPts val="1100"/>
              <a:buFont typeface="Arial"/>
              <a:buNone/>
            </a:pPr>
            <a:r>
              <a:rPr lang="en-US" sz="1500">
                <a:solidFill>
                  <a:srgbClr val="242424"/>
                </a:solidFill>
                <a:highlight>
                  <a:srgbClr val="FFFFFF"/>
                </a:highlight>
                <a:latin typeface="Georgia"/>
                <a:ea typeface="Georgia"/>
                <a:cs typeface="Georgia"/>
                <a:sym typeface="Georgia"/>
              </a:rPr>
              <a:t>the offset values help in adjusting the bounding box of the region proposal to detect the precise object based on the requirement. Eg. if the human is detected and face detected only half in the sense, by using this offset values, we can adjust them</a:t>
            </a:r>
            <a:endParaRPr sz="1500">
              <a:solidFill>
                <a:srgbClr val="242424"/>
              </a:solidFill>
              <a:highlight>
                <a:srgbClr val="FFFFFF"/>
              </a:highlight>
              <a:latin typeface="Georgia"/>
              <a:ea typeface="Georgia"/>
              <a:cs typeface="Georgia"/>
              <a:sym typeface="Georgia"/>
            </a:endParaRPr>
          </a:p>
          <a:p>
            <a:pPr indent="0" lvl="0" marL="0" rtl="0" algn="l">
              <a:lnSpc>
                <a:spcPct val="105882"/>
              </a:lnSpc>
              <a:spcBef>
                <a:spcPts val="2900"/>
              </a:spcBef>
              <a:spcAft>
                <a:spcPts val="0"/>
              </a:spcAft>
              <a:buClr>
                <a:schemeClr val="dk1"/>
              </a:buClr>
              <a:buSzPts val="1100"/>
              <a:buFont typeface="Arial"/>
              <a:buNone/>
            </a:pPr>
            <a:r>
              <a:rPr b="1" lang="en-US" sz="1500">
                <a:solidFill>
                  <a:srgbClr val="242424"/>
                </a:solidFill>
                <a:highlight>
                  <a:srgbClr val="FFFFFF"/>
                </a:highlight>
                <a:latin typeface="Arial"/>
                <a:ea typeface="Arial"/>
                <a:cs typeface="Arial"/>
                <a:sym typeface="Arial"/>
              </a:rPr>
              <a:t>Problems with R-CNN</a:t>
            </a:r>
            <a:endParaRPr b="1" sz="1500">
              <a:solidFill>
                <a:srgbClr val="242424"/>
              </a:solidFill>
              <a:highlight>
                <a:srgbClr val="FFFFFF"/>
              </a:highlight>
              <a:latin typeface="Arial"/>
              <a:ea typeface="Arial"/>
              <a:cs typeface="Arial"/>
              <a:sym typeface="Arial"/>
            </a:endParaRPr>
          </a:p>
          <a:p>
            <a:pPr indent="-323850" lvl="0" marL="749300" rtl="0" algn="l">
              <a:lnSpc>
                <a:spcPct val="218181"/>
              </a:lnSpc>
              <a:spcBef>
                <a:spcPts val="1400"/>
              </a:spcBef>
              <a:spcAft>
                <a:spcPts val="0"/>
              </a:spcAft>
              <a:buClr>
                <a:srgbClr val="242424"/>
              </a:buClr>
              <a:buSzPts val="1500"/>
              <a:buFont typeface="Georgia"/>
              <a:buChar char="●"/>
            </a:pPr>
            <a:r>
              <a:rPr lang="en-US" sz="1500">
                <a:solidFill>
                  <a:srgbClr val="242424"/>
                </a:solidFill>
                <a:highlight>
                  <a:srgbClr val="FFFFFF"/>
                </a:highlight>
                <a:latin typeface="Georgia"/>
                <a:ea typeface="Georgia"/>
                <a:cs typeface="Georgia"/>
                <a:sym typeface="Georgia"/>
              </a:rPr>
              <a:t>It still takes a huge amount of time to train the network as you would have to classify 2000 region proposals per image.</a:t>
            </a:r>
            <a:endParaRPr sz="1500">
              <a:solidFill>
                <a:srgbClr val="242424"/>
              </a:solidFill>
              <a:highlight>
                <a:srgbClr val="FFFFFF"/>
              </a:highlight>
              <a:latin typeface="Georgia"/>
              <a:ea typeface="Georgia"/>
              <a:cs typeface="Georgia"/>
              <a:sym typeface="Georgia"/>
            </a:endParaRPr>
          </a:p>
          <a:p>
            <a:pPr indent="-323850" lvl="0" marL="749300" rtl="0" algn="l">
              <a:lnSpc>
                <a:spcPct val="218181"/>
              </a:lnSpc>
              <a:spcBef>
                <a:spcPts val="0"/>
              </a:spcBef>
              <a:spcAft>
                <a:spcPts val="0"/>
              </a:spcAft>
              <a:buClr>
                <a:srgbClr val="242424"/>
              </a:buClr>
              <a:buSzPts val="1500"/>
              <a:buFont typeface="Georgia"/>
              <a:buChar char="●"/>
            </a:pPr>
            <a:r>
              <a:rPr lang="en-US" sz="1500">
                <a:solidFill>
                  <a:srgbClr val="242424"/>
                </a:solidFill>
                <a:highlight>
                  <a:srgbClr val="FFFFFF"/>
                </a:highlight>
                <a:latin typeface="Georgia"/>
                <a:ea typeface="Georgia"/>
                <a:cs typeface="Georgia"/>
                <a:sym typeface="Georgia"/>
              </a:rPr>
              <a:t>It cannot be implemented real time as it takes around 47 seconds for each test image.</a:t>
            </a:r>
            <a:endParaRPr sz="1500">
              <a:solidFill>
                <a:srgbClr val="242424"/>
              </a:solidFill>
              <a:highlight>
                <a:srgbClr val="FFFFFF"/>
              </a:highlight>
              <a:latin typeface="Georgia"/>
              <a:ea typeface="Georgia"/>
              <a:cs typeface="Georgia"/>
              <a:sym typeface="Georgia"/>
            </a:endParaRPr>
          </a:p>
          <a:p>
            <a:pPr indent="-323850" lvl="0" marL="749300" rtl="0" algn="l">
              <a:lnSpc>
                <a:spcPct val="218181"/>
              </a:lnSpc>
              <a:spcBef>
                <a:spcPts val="0"/>
              </a:spcBef>
              <a:spcAft>
                <a:spcPts val="0"/>
              </a:spcAft>
              <a:buClr>
                <a:srgbClr val="242424"/>
              </a:buClr>
              <a:buSzPts val="1500"/>
              <a:buFont typeface="Georgia"/>
              <a:buChar char="●"/>
            </a:pPr>
            <a:r>
              <a:rPr lang="en-US" sz="1500">
                <a:solidFill>
                  <a:srgbClr val="242424"/>
                </a:solidFill>
                <a:highlight>
                  <a:srgbClr val="FFFFFF"/>
                </a:highlight>
                <a:latin typeface="Georgia"/>
                <a:ea typeface="Georgia"/>
                <a:cs typeface="Georgia"/>
                <a:sym typeface="Georgia"/>
              </a:rPr>
              <a:t>The selective search algorithm is a fixed algorithm. Therefore, no learning is happening at that stage. This could lead to the generation of bad candidate region proposals.</a:t>
            </a:r>
            <a:endParaRPr/>
          </a:p>
        </p:txBody>
      </p:sp>
      <p:pic>
        <p:nvPicPr>
          <p:cNvPr id="171" name="Google Shape;171;p21"/>
          <p:cNvPicPr preferRelativeResize="0"/>
          <p:nvPr/>
        </p:nvPicPr>
        <p:blipFill>
          <a:blip r:embed="rId3">
            <a:alphaModFix/>
          </a:blip>
          <a:stretch>
            <a:fillRect/>
          </a:stretch>
        </p:blipFill>
        <p:spPr>
          <a:xfrm>
            <a:off x="5607896" y="4178075"/>
            <a:ext cx="5642774" cy="2451100"/>
          </a:xfrm>
          <a:prstGeom prst="rect">
            <a:avLst/>
          </a:prstGeom>
          <a:noFill/>
          <a:ln>
            <a:noFill/>
          </a:ln>
        </p:spPr>
      </p:pic>
      <p:pic>
        <p:nvPicPr>
          <p:cNvPr id="172" name="Google Shape;172;p21"/>
          <p:cNvPicPr preferRelativeResize="0"/>
          <p:nvPr/>
        </p:nvPicPr>
        <p:blipFill>
          <a:blip r:embed="rId4">
            <a:alphaModFix/>
          </a:blip>
          <a:stretch>
            <a:fillRect/>
          </a:stretch>
        </p:blipFill>
        <p:spPr>
          <a:xfrm>
            <a:off x="316299" y="4473525"/>
            <a:ext cx="2764801" cy="252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idx="1" type="body"/>
          </p:nvPr>
        </p:nvSpPr>
        <p:spPr>
          <a:xfrm>
            <a:off x="157825" y="148950"/>
            <a:ext cx="11837700" cy="6657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Faster R-CNN: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sz="1500">
                <a:solidFill>
                  <a:srgbClr val="242424"/>
                </a:solidFill>
                <a:highlight>
                  <a:srgbClr val="FFFFFF"/>
                </a:highlight>
                <a:latin typeface="Georgia"/>
                <a:ea typeface="Georgia"/>
                <a:cs typeface="Georgia"/>
                <a:sym typeface="Georgia"/>
              </a:rPr>
              <a:t>approach is similar to the R-CNN algorithm. But, instead of feeding the region proposals to the CNN, we feed the input image to the CNN to generate a convolutional feature map. From the convolutional feature map, we identify the region of proposals and warp them into squares and by using a RoI pooling layer we reshape them into a fixed size so that it can be fed into a fully connected layer.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rPr lang="en-US" sz="1500">
                <a:solidFill>
                  <a:srgbClr val="242424"/>
                </a:solidFill>
                <a:highlight>
                  <a:srgbClr val="FFFFFF"/>
                </a:highlight>
                <a:latin typeface="Georgia"/>
                <a:ea typeface="Georgia"/>
                <a:cs typeface="Georgia"/>
                <a:sym typeface="Georgia"/>
              </a:rPr>
              <a:t>The reason “Fast R-CNN” is faster than R-CNN is because you don’t have to feed 2000 region proposals to the convolutional neural network every time. Instead, the convolution operation is done only once per image and a feature map is generated from it.</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None/>
            </a:pPr>
            <a:r>
              <a:t/>
            </a:r>
            <a:endParaRPr sz="1500">
              <a:solidFill>
                <a:srgbClr val="242424"/>
              </a:solidFill>
              <a:highlight>
                <a:srgbClr val="FFFFFF"/>
              </a:highlight>
              <a:latin typeface="Georgia"/>
              <a:ea typeface="Georgia"/>
              <a:cs typeface="Georgia"/>
              <a:sym typeface="Georgia"/>
            </a:endParaRPr>
          </a:p>
        </p:txBody>
      </p:sp>
      <p:pic>
        <p:nvPicPr>
          <p:cNvPr id="178" name="Google Shape;178;p22"/>
          <p:cNvPicPr preferRelativeResize="0"/>
          <p:nvPr/>
        </p:nvPicPr>
        <p:blipFill>
          <a:blip r:embed="rId3">
            <a:alphaModFix/>
          </a:blip>
          <a:stretch>
            <a:fillRect/>
          </a:stretch>
        </p:blipFill>
        <p:spPr>
          <a:xfrm>
            <a:off x="407675" y="2976875"/>
            <a:ext cx="3773824" cy="3151975"/>
          </a:xfrm>
          <a:prstGeom prst="rect">
            <a:avLst/>
          </a:prstGeom>
          <a:noFill/>
          <a:ln>
            <a:noFill/>
          </a:ln>
        </p:spPr>
      </p:pic>
      <p:pic>
        <p:nvPicPr>
          <p:cNvPr id="179" name="Google Shape;179;p22"/>
          <p:cNvPicPr preferRelativeResize="0"/>
          <p:nvPr/>
        </p:nvPicPr>
        <p:blipFill>
          <a:blip r:embed="rId4">
            <a:alphaModFix/>
          </a:blip>
          <a:stretch>
            <a:fillRect/>
          </a:stretch>
        </p:blipFill>
        <p:spPr>
          <a:xfrm>
            <a:off x="7493775" y="3236875"/>
            <a:ext cx="4378199" cy="2282775"/>
          </a:xfrm>
          <a:prstGeom prst="rect">
            <a:avLst/>
          </a:prstGeom>
          <a:noFill/>
          <a:ln>
            <a:noFill/>
          </a:ln>
        </p:spPr>
      </p:pic>
      <p:pic>
        <p:nvPicPr>
          <p:cNvPr id="180" name="Google Shape;180;p22"/>
          <p:cNvPicPr preferRelativeResize="0"/>
          <p:nvPr/>
        </p:nvPicPr>
        <p:blipFill>
          <a:blip r:embed="rId5">
            <a:alphaModFix/>
          </a:blip>
          <a:stretch>
            <a:fillRect/>
          </a:stretch>
        </p:blipFill>
        <p:spPr>
          <a:xfrm>
            <a:off x="4181500" y="3236875"/>
            <a:ext cx="2957575" cy="3079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idx="1" type="body"/>
          </p:nvPr>
        </p:nvSpPr>
        <p:spPr>
          <a:xfrm>
            <a:off x="68925" y="60025"/>
            <a:ext cx="11982000" cy="669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US" sz="1500">
                <a:solidFill>
                  <a:srgbClr val="242424"/>
                </a:solidFill>
                <a:highlight>
                  <a:srgbClr val="FFFFFF"/>
                </a:highlight>
                <a:latin typeface="Georgia"/>
                <a:ea typeface="Georgia"/>
                <a:cs typeface="Georgia"/>
                <a:sym typeface="Georgia"/>
              </a:rPr>
              <a:t>YOLO:</a:t>
            </a:r>
            <a:endParaRPr b="1"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Clr>
                <a:schemeClr val="dk1"/>
              </a:buClr>
              <a:buSzPts val="1100"/>
              <a:buFont typeface="Arial"/>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Clr>
                <a:schemeClr val="dk1"/>
              </a:buClr>
              <a:buSzPts val="1100"/>
              <a:buFont typeface="Arial"/>
              <a:buNone/>
            </a:pPr>
            <a:r>
              <a:rPr lang="en-US" sz="1500">
                <a:solidFill>
                  <a:srgbClr val="242424"/>
                </a:solidFill>
                <a:highlight>
                  <a:srgbClr val="FFFFFF"/>
                </a:highlight>
                <a:latin typeface="Georgia"/>
                <a:ea typeface="Georgia"/>
                <a:cs typeface="Georgia"/>
                <a:sym typeface="Georgia"/>
              </a:rPr>
              <a:t>All of the previous object detection algorithms use regions to localize the object within the image. The network does not look at the complete image. Instead, parts of the image which have high probabilities of containing the object. YOLO or You Only Look Once is an object detection algorithm much different from the region based algorithms seen above. In YOLO a single convolutional network predicts the bounding boxes and the class probabilities for these boxes.</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Clr>
                <a:schemeClr val="dk1"/>
              </a:buClr>
              <a:buSzPts val="1100"/>
              <a:buFont typeface="Arial"/>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Clr>
                <a:schemeClr val="dk1"/>
              </a:buClr>
              <a:buSzPts val="1100"/>
              <a:buFont typeface="Arial"/>
              <a:buNone/>
            </a:pPr>
            <a:r>
              <a:rPr lang="en-US" sz="1500">
                <a:solidFill>
                  <a:srgbClr val="242424"/>
                </a:solidFill>
                <a:highlight>
                  <a:srgbClr val="FFFFFF"/>
                </a:highlight>
                <a:latin typeface="Georgia"/>
                <a:ea typeface="Georgia"/>
                <a:cs typeface="Georgia"/>
                <a:sym typeface="Georgia"/>
              </a:rPr>
              <a:t>take an image and split it into an SxS grid, within each of the grid we take m bounding boxes. For each of the bounding box, the network outputs a class probability and offset values for the bounding box. The bounding boxes having the class probability above a threshold value is selected and used to locate the object within the image.</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Clr>
                <a:schemeClr val="dk1"/>
              </a:buClr>
              <a:buSzPts val="1100"/>
              <a:buFont typeface="Arial"/>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1000"/>
              </a:spcBef>
              <a:spcAft>
                <a:spcPts val="0"/>
              </a:spcAft>
              <a:buClr>
                <a:schemeClr val="dk1"/>
              </a:buClr>
              <a:buSzPts val="1100"/>
              <a:buFont typeface="Arial"/>
              <a:buNone/>
            </a:pPr>
            <a:r>
              <a:rPr lang="en-US" sz="1500">
                <a:solidFill>
                  <a:srgbClr val="242424"/>
                </a:solidFill>
                <a:highlight>
                  <a:srgbClr val="FFFFFF"/>
                </a:highlight>
                <a:latin typeface="Georgia"/>
                <a:ea typeface="Georgia"/>
                <a:cs typeface="Georgia"/>
                <a:sym typeface="Georgia"/>
              </a:rPr>
              <a:t>YOLO is orders of magnitude faster(45 frames per second) than other object detection algorithms. The limitation of YOLO algorithm is that it struggles with small objects within the image, for example it might have difficulties in detecting a flock of birds. This is due to the spatial constraints of the algorithm.</a:t>
            </a:r>
            <a:endParaRPr/>
          </a:p>
        </p:txBody>
      </p:sp>
      <p:pic>
        <p:nvPicPr>
          <p:cNvPr id="186" name="Google Shape;186;p23"/>
          <p:cNvPicPr preferRelativeResize="0"/>
          <p:nvPr/>
        </p:nvPicPr>
        <p:blipFill>
          <a:blip r:embed="rId3">
            <a:alphaModFix/>
          </a:blip>
          <a:stretch>
            <a:fillRect/>
          </a:stretch>
        </p:blipFill>
        <p:spPr>
          <a:xfrm>
            <a:off x="3421500" y="3664168"/>
            <a:ext cx="4150101" cy="2903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